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6" r:id="rId4"/>
    <p:sldId id="267" r:id="rId5"/>
    <p:sldId id="258" r:id="rId6"/>
    <p:sldId id="268" r:id="rId7"/>
    <p:sldId id="269" r:id="rId8"/>
    <p:sldId id="259" r:id="rId9"/>
    <p:sldId id="271" r:id="rId10"/>
    <p:sldId id="260" r:id="rId11"/>
    <p:sldId id="274" r:id="rId12"/>
    <p:sldId id="261"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6509-1B2A-D9FA-2645-FC4B55451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6A112C-C4F7-867F-949F-6D89114F0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0829E1-764D-6FBF-CF0C-DB6563EC8831}"/>
              </a:ext>
            </a:extLst>
          </p:cNvPr>
          <p:cNvSpPr>
            <a:spLocks noGrp="1"/>
          </p:cNvSpPr>
          <p:nvPr>
            <p:ph type="dt" sz="half" idx="10"/>
          </p:nvPr>
        </p:nvSpPr>
        <p:spPr/>
        <p:txBody>
          <a:bodyPr/>
          <a:lstStyle/>
          <a:p>
            <a:fld id="{EA7F559B-5A4C-4E47-B946-2D2D2D7966EC}" type="datetimeFigureOut">
              <a:rPr lang="en-US" smtClean="0"/>
              <a:t>2/1/2023</a:t>
            </a:fld>
            <a:endParaRPr lang="en-US"/>
          </a:p>
        </p:txBody>
      </p:sp>
      <p:sp>
        <p:nvSpPr>
          <p:cNvPr id="5" name="Footer Placeholder 4">
            <a:extLst>
              <a:ext uri="{FF2B5EF4-FFF2-40B4-BE49-F238E27FC236}">
                <a16:creationId xmlns:a16="http://schemas.microsoft.com/office/drawing/2014/main" id="{3AA8982A-EB16-9AA8-BA1E-33CE77634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65FFA-2601-F0FC-77EC-72FE4657374E}"/>
              </a:ext>
            </a:extLst>
          </p:cNvPr>
          <p:cNvSpPr>
            <a:spLocks noGrp="1"/>
          </p:cNvSpPr>
          <p:nvPr>
            <p:ph type="sldNum" sz="quarter" idx="12"/>
          </p:nvPr>
        </p:nvSpPr>
        <p:spPr/>
        <p:txBody>
          <a:bodyPr/>
          <a:lstStyle/>
          <a:p>
            <a:fld id="{E1CB3250-8E0F-4A31-80FC-609C7073125E}" type="slidenum">
              <a:rPr lang="en-US" smtClean="0"/>
              <a:t>‹#›</a:t>
            </a:fld>
            <a:endParaRPr lang="en-US"/>
          </a:p>
        </p:txBody>
      </p:sp>
    </p:spTree>
    <p:extLst>
      <p:ext uri="{BB962C8B-B14F-4D97-AF65-F5344CB8AC3E}">
        <p14:creationId xmlns:p14="http://schemas.microsoft.com/office/powerpoint/2010/main" val="108133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A386-6822-D714-29F1-3479F5AF6A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2FCD8-0EC9-F1AB-C7A6-66E4F3C7FC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BEDE-04CE-4B4E-CE37-DF50F4A9E976}"/>
              </a:ext>
            </a:extLst>
          </p:cNvPr>
          <p:cNvSpPr>
            <a:spLocks noGrp="1"/>
          </p:cNvSpPr>
          <p:nvPr>
            <p:ph type="dt" sz="half" idx="10"/>
          </p:nvPr>
        </p:nvSpPr>
        <p:spPr/>
        <p:txBody>
          <a:bodyPr/>
          <a:lstStyle/>
          <a:p>
            <a:fld id="{EA7F559B-5A4C-4E47-B946-2D2D2D7966EC}" type="datetimeFigureOut">
              <a:rPr lang="en-US" smtClean="0"/>
              <a:t>2/1/2023</a:t>
            </a:fld>
            <a:endParaRPr lang="en-US"/>
          </a:p>
        </p:txBody>
      </p:sp>
      <p:sp>
        <p:nvSpPr>
          <p:cNvPr id="5" name="Footer Placeholder 4">
            <a:extLst>
              <a:ext uri="{FF2B5EF4-FFF2-40B4-BE49-F238E27FC236}">
                <a16:creationId xmlns:a16="http://schemas.microsoft.com/office/drawing/2014/main" id="{2D70E9DB-5A77-A70D-22D4-7F25D77DC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D3DFE-5AE7-7DD1-E3BB-87ABAB5303B1}"/>
              </a:ext>
            </a:extLst>
          </p:cNvPr>
          <p:cNvSpPr>
            <a:spLocks noGrp="1"/>
          </p:cNvSpPr>
          <p:nvPr>
            <p:ph type="sldNum" sz="quarter" idx="12"/>
          </p:nvPr>
        </p:nvSpPr>
        <p:spPr/>
        <p:txBody>
          <a:bodyPr/>
          <a:lstStyle/>
          <a:p>
            <a:fld id="{E1CB3250-8E0F-4A31-80FC-609C7073125E}" type="slidenum">
              <a:rPr lang="en-US" smtClean="0"/>
              <a:t>‹#›</a:t>
            </a:fld>
            <a:endParaRPr lang="en-US"/>
          </a:p>
        </p:txBody>
      </p:sp>
    </p:spTree>
    <p:extLst>
      <p:ext uri="{BB962C8B-B14F-4D97-AF65-F5344CB8AC3E}">
        <p14:creationId xmlns:p14="http://schemas.microsoft.com/office/powerpoint/2010/main" val="224356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5C54D-7781-3EAA-1183-2FA0517498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6E207-4154-A966-4179-CF412A2D0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E0295-F5DD-C10D-7843-6827221AECC1}"/>
              </a:ext>
            </a:extLst>
          </p:cNvPr>
          <p:cNvSpPr>
            <a:spLocks noGrp="1"/>
          </p:cNvSpPr>
          <p:nvPr>
            <p:ph type="dt" sz="half" idx="10"/>
          </p:nvPr>
        </p:nvSpPr>
        <p:spPr/>
        <p:txBody>
          <a:bodyPr/>
          <a:lstStyle/>
          <a:p>
            <a:fld id="{EA7F559B-5A4C-4E47-B946-2D2D2D7966EC}" type="datetimeFigureOut">
              <a:rPr lang="en-US" smtClean="0"/>
              <a:t>2/1/2023</a:t>
            </a:fld>
            <a:endParaRPr lang="en-US"/>
          </a:p>
        </p:txBody>
      </p:sp>
      <p:sp>
        <p:nvSpPr>
          <p:cNvPr id="5" name="Footer Placeholder 4">
            <a:extLst>
              <a:ext uri="{FF2B5EF4-FFF2-40B4-BE49-F238E27FC236}">
                <a16:creationId xmlns:a16="http://schemas.microsoft.com/office/drawing/2014/main" id="{9A55045E-3B34-6B98-E58F-FE47032A4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99DCF-964B-5373-8091-B9F76754EAA0}"/>
              </a:ext>
            </a:extLst>
          </p:cNvPr>
          <p:cNvSpPr>
            <a:spLocks noGrp="1"/>
          </p:cNvSpPr>
          <p:nvPr>
            <p:ph type="sldNum" sz="quarter" idx="12"/>
          </p:nvPr>
        </p:nvSpPr>
        <p:spPr/>
        <p:txBody>
          <a:bodyPr/>
          <a:lstStyle/>
          <a:p>
            <a:fld id="{E1CB3250-8E0F-4A31-80FC-609C7073125E}" type="slidenum">
              <a:rPr lang="en-US" smtClean="0"/>
              <a:t>‹#›</a:t>
            </a:fld>
            <a:endParaRPr lang="en-US"/>
          </a:p>
        </p:txBody>
      </p:sp>
    </p:spTree>
    <p:extLst>
      <p:ext uri="{BB962C8B-B14F-4D97-AF65-F5344CB8AC3E}">
        <p14:creationId xmlns:p14="http://schemas.microsoft.com/office/powerpoint/2010/main" val="401305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BE6E-BDBF-53D1-DC17-2AF2460696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2ADCB5-6C4F-37D8-DDA2-9EC3501D04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D9CFC-2904-658C-7B9D-0CDA2F3CFE24}"/>
              </a:ext>
            </a:extLst>
          </p:cNvPr>
          <p:cNvSpPr>
            <a:spLocks noGrp="1"/>
          </p:cNvSpPr>
          <p:nvPr>
            <p:ph type="dt" sz="half" idx="10"/>
          </p:nvPr>
        </p:nvSpPr>
        <p:spPr/>
        <p:txBody>
          <a:bodyPr/>
          <a:lstStyle/>
          <a:p>
            <a:fld id="{EA7F559B-5A4C-4E47-B946-2D2D2D7966EC}" type="datetimeFigureOut">
              <a:rPr lang="en-US" smtClean="0"/>
              <a:t>2/1/2023</a:t>
            </a:fld>
            <a:endParaRPr lang="en-US"/>
          </a:p>
        </p:txBody>
      </p:sp>
      <p:sp>
        <p:nvSpPr>
          <p:cNvPr id="5" name="Footer Placeholder 4">
            <a:extLst>
              <a:ext uri="{FF2B5EF4-FFF2-40B4-BE49-F238E27FC236}">
                <a16:creationId xmlns:a16="http://schemas.microsoft.com/office/drawing/2014/main" id="{1230EF71-9C39-DB99-8E35-BA3E1EA7A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67B9E-BBFF-FA28-62AF-C6257669E7A8}"/>
              </a:ext>
            </a:extLst>
          </p:cNvPr>
          <p:cNvSpPr>
            <a:spLocks noGrp="1"/>
          </p:cNvSpPr>
          <p:nvPr>
            <p:ph type="sldNum" sz="quarter" idx="12"/>
          </p:nvPr>
        </p:nvSpPr>
        <p:spPr/>
        <p:txBody>
          <a:bodyPr/>
          <a:lstStyle/>
          <a:p>
            <a:fld id="{E1CB3250-8E0F-4A31-80FC-609C7073125E}" type="slidenum">
              <a:rPr lang="en-US" smtClean="0"/>
              <a:t>‹#›</a:t>
            </a:fld>
            <a:endParaRPr lang="en-US"/>
          </a:p>
        </p:txBody>
      </p:sp>
    </p:spTree>
    <p:extLst>
      <p:ext uri="{BB962C8B-B14F-4D97-AF65-F5344CB8AC3E}">
        <p14:creationId xmlns:p14="http://schemas.microsoft.com/office/powerpoint/2010/main" val="159490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83464-5E4C-B064-27A5-A1062F7C5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329F8E-1A2D-EEBD-AA92-A33000B80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D918E9-A00C-E09B-8FBC-B1516061B8C5}"/>
              </a:ext>
            </a:extLst>
          </p:cNvPr>
          <p:cNvSpPr>
            <a:spLocks noGrp="1"/>
          </p:cNvSpPr>
          <p:nvPr>
            <p:ph type="dt" sz="half" idx="10"/>
          </p:nvPr>
        </p:nvSpPr>
        <p:spPr/>
        <p:txBody>
          <a:bodyPr/>
          <a:lstStyle/>
          <a:p>
            <a:fld id="{EA7F559B-5A4C-4E47-B946-2D2D2D7966EC}" type="datetimeFigureOut">
              <a:rPr lang="en-US" smtClean="0"/>
              <a:t>2/1/2023</a:t>
            </a:fld>
            <a:endParaRPr lang="en-US"/>
          </a:p>
        </p:txBody>
      </p:sp>
      <p:sp>
        <p:nvSpPr>
          <p:cNvPr id="5" name="Footer Placeholder 4">
            <a:extLst>
              <a:ext uri="{FF2B5EF4-FFF2-40B4-BE49-F238E27FC236}">
                <a16:creationId xmlns:a16="http://schemas.microsoft.com/office/drawing/2014/main" id="{98AA6715-1871-E39E-3B68-D1B013F62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27F1E-2951-2A66-F8B8-ECE58997198B}"/>
              </a:ext>
            </a:extLst>
          </p:cNvPr>
          <p:cNvSpPr>
            <a:spLocks noGrp="1"/>
          </p:cNvSpPr>
          <p:nvPr>
            <p:ph type="sldNum" sz="quarter" idx="12"/>
          </p:nvPr>
        </p:nvSpPr>
        <p:spPr/>
        <p:txBody>
          <a:bodyPr/>
          <a:lstStyle/>
          <a:p>
            <a:fld id="{E1CB3250-8E0F-4A31-80FC-609C7073125E}" type="slidenum">
              <a:rPr lang="en-US" smtClean="0"/>
              <a:t>‹#›</a:t>
            </a:fld>
            <a:endParaRPr lang="en-US"/>
          </a:p>
        </p:txBody>
      </p:sp>
    </p:spTree>
    <p:extLst>
      <p:ext uri="{BB962C8B-B14F-4D97-AF65-F5344CB8AC3E}">
        <p14:creationId xmlns:p14="http://schemas.microsoft.com/office/powerpoint/2010/main" val="251908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BC63-8111-FD16-B965-8D94738497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068621-7FF6-9B88-2570-351BBF941C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8B1B17-C5DB-056A-B575-27AFD3A14C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A5D9A5-E9E8-4178-854A-C68604DF0FA1}"/>
              </a:ext>
            </a:extLst>
          </p:cNvPr>
          <p:cNvSpPr>
            <a:spLocks noGrp="1"/>
          </p:cNvSpPr>
          <p:nvPr>
            <p:ph type="dt" sz="half" idx="10"/>
          </p:nvPr>
        </p:nvSpPr>
        <p:spPr/>
        <p:txBody>
          <a:bodyPr/>
          <a:lstStyle/>
          <a:p>
            <a:fld id="{EA7F559B-5A4C-4E47-B946-2D2D2D7966EC}" type="datetimeFigureOut">
              <a:rPr lang="en-US" smtClean="0"/>
              <a:t>2/1/2023</a:t>
            </a:fld>
            <a:endParaRPr lang="en-US"/>
          </a:p>
        </p:txBody>
      </p:sp>
      <p:sp>
        <p:nvSpPr>
          <p:cNvPr id="6" name="Footer Placeholder 5">
            <a:extLst>
              <a:ext uri="{FF2B5EF4-FFF2-40B4-BE49-F238E27FC236}">
                <a16:creationId xmlns:a16="http://schemas.microsoft.com/office/drawing/2014/main" id="{B72145B6-BE55-EAB3-121D-5F96C1CEE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ED612-2861-FC33-1BA3-68A64B643D5A}"/>
              </a:ext>
            </a:extLst>
          </p:cNvPr>
          <p:cNvSpPr>
            <a:spLocks noGrp="1"/>
          </p:cNvSpPr>
          <p:nvPr>
            <p:ph type="sldNum" sz="quarter" idx="12"/>
          </p:nvPr>
        </p:nvSpPr>
        <p:spPr/>
        <p:txBody>
          <a:bodyPr/>
          <a:lstStyle/>
          <a:p>
            <a:fld id="{E1CB3250-8E0F-4A31-80FC-609C7073125E}" type="slidenum">
              <a:rPr lang="en-US" smtClean="0"/>
              <a:t>‹#›</a:t>
            </a:fld>
            <a:endParaRPr lang="en-US"/>
          </a:p>
        </p:txBody>
      </p:sp>
    </p:spTree>
    <p:extLst>
      <p:ext uri="{BB962C8B-B14F-4D97-AF65-F5344CB8AC3E}">
        <p14:creationId xmlns:p14="http://schemas.microsoft.com/office/powerpoint/2010/main" val="207576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89E0-50EF-1813-9443-BBC4CB6A71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ACA673-C0C7-01CB-E62D-23D00D5401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33DF3-E5D8-B888-FA72-7925B18B38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121A0C-B793-4C25-E51E-72D5E30136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5E416-1618-E285-57FD-A910E7305B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4E91FB-7EA8-DCD0-4F41-269B823A52B3}"/>
              </a:ext>
            </a:extLst>
          </p:cNvPr>
          <p:cNvSpPr>
            <a:spLocks noGrp="1"/>
          </p:cNvSpPr>
          <p:nvPr>
            <p:ph type="dt" sz="half" idx="10"/>
          </p:nvPr>
        </p:nvSpPr>
        <p:spPr/>
        <p:txBody>
          <a:bodyPr/>
          <a:lstStyle/>
          <a:p>
            <a:fld id="{EA7F559B-5A4C-4E47-B946-2D2D2D7966EC}" type="datetimeFigureOut">
              <a:rPr lang="en-US" smtClean="0"/>
              <a:t>2/1/2023</a:t>
            </a:fld>
            <a:endParaRPr lang="en-US"/>
          </a:p>
        </p:txBody>
      </p:sp>
      <p:sp>
        <p:nvSpPr>
          <p:cNvPr id="8" name="Footer Placeholder 7">
            <a:extLst>
              <a:ext uri="{FF2B5EF4-FFF2-40B4-BE49-F238E27FC236}">
                <a16:creationId xmlns:a16="http://schemas.microsoft.com/office/drawing/2014/main" id="{A87A85D5-9248-2163-07B3-1083E0166B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D4F74D-0B3F-2ECD-5F49-261425AE5980}"/>
              </a:ext>
            </a:extLst>
          </p:cNvPr>
          <p:cNvSpPr>
            <a:spLocks noGrp="1"/>
          </p:cNvSpPr>
          <p:nvPr>
            <p:ph type="sldNum" sz="quarter" idx="12"/>
          </p:nvPr>
        </p:nvSpPr>
        <p:spPr/>
        <p:txBody>
          <a:bodyPr/>
          <a:lstStyle/>
          <a:p>
            <a:fld id="{E1CB3250-8E0F-4A31-80FC-609C7073125E}" type="slidenum">
              <a:rPr lang="en-US" smtClean="0"/>
              <a:t>‹#›</a:t>
            </a:fld>
            <a:endParaRPr lang="en-US"/>
          </a:p>
        </p:txBody>
      </p:sp>
    </p:spTree>
    <p:extLst>
      <p:ext uri="{BB962C8B-B14F-4D97-AF65-F5344CB8AC3E}">
        <p14:creationId xmlns:p14="http://schemas.microsoft.com/office/powerpoint/2010/main" val="266201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F8DB-B3F5-212D-E117-C40D00658C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208737-7196-3A02-727B-4FE1ED96915C}"/>
              </a:ext>
            </a:extLst>
          </p:cNvPr>
          <p:cNvSpPr>
            <a:spLocks noGrp="1"/>
          </p:cNvSpPr>
          <p:nvPr>
            <p:ph type="dt" sz="half" idx="10"/>
          </p:nvPr>
        </p:nvSpPr>
        <p:spPr/>
        <p:txBody>
          <a:bodyPr/>
          <a:lstStyle/>
          <a:p>
            <a:fld id="{EA7F559B-5A4C-4E47-B946-2D2D2D7966EC}" type="datetimeFigureOut">
              <a:rPr lang="en-US" smtClean="0"/>
              <a:t>2/1/2023</a:t>
            </a:fld>
            <a:endParaRPr lang="en-US"/>
          </a:p>
        </p:txBody>
      </p:sp>
      <p:sp>
        <p:nvSpPr>
          <p:cNvPr id="4" name="Footer Placeholder 3">
            <a:extLst>
              <a:ext uri="{FF2B5EF4-FFF2-40B4-BE49-F238E27FC236}">
                <a16:creationId xmlns:a16="http://schemas.microsoft.com/office/drawing/2014/main" id="{1F743D5C-902F-DD05-5B02-C6AD7F5BBD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568618-F95E-C90A-A4A1-7CDA420113F5}"/>
              </a:ext>
            </a:extLst>
          </p:cNvPr>
          <p:cNvSpPr>
            <a:spLocks noGrp="1"/>
          </p:cNvSpPr>
          <p:nvPr>
            <p:ph type="sldNum" sz="quarter" idx="12"/>
          </p:nvPr>
        </p:nvSpPr>
        <p:spPr/>
        <p:txBody>
          <a:bodyPr/>
          <a:lstStyle/>
          <a:p>
            <a:fld id="{E1CB3250-8E0F-4A31-80FC-609C7073125E}" type="slidenum">
              <a:rPr lang="en-US" smtClean="0"/>
              <a:t>‹#›</a:t>
            </a:fld>
            <a:endParaRPr lang="en-US"/>
          </a:p>
        </p:txBody>
      </p:sp>
    </p:spTree>
    <p:extLst>
      <p:ext uri="{BB962C8B-B14F-4D97-AF65-F5344CB8AC3E}">
        <p14:creationId xmlns:p14="http://schemas.microsoft.com/office/powerpoint/2010/main" val="61591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FDC35-D790-34DA-6EB6-77D9B758AE00}"/>
              </a:ext>
            </a:extLst>
          </p:cNvPr>
          <p:cNvSpPr>
            <a:spLocks noGrp="1"/>
          </p:cNvSpPr>
          <p:nvPr>
            <p:ph type="dt" sz="half" idx="10"/>
          </p:nvPr>
        </p:nvSpPr>
        <p:spPr/>
        <p:txBody>
          <a:bodyPr/>
          <a:lstStyle/>
          <a:p>
            <a:fld id="{EA7F559B-5A4C-4E47-B946-2D2D2D7966EC}" type="datetimeFigureOut">
              <a:rPr lang="en-US" smtClean="0"/>
              <a:t>2/1/2023</a:t>
            </a:fld>
            <a:endParaRPr lang="en-US"/>
          </a:p>
        </p:txBody>
      </p:sp>
      <p:sp>
        <p:nvSpPr>
          <p:cNvPr id="3" name="Footer Placeholder 2">
            <a:extLst>
              <a:ext uri="{FF2B5EF4-FFF2-40B4-BE49-F238E27FC236}">
                <a16:creationId xmlns:a16="http://schemas.microsoft.com/office/drawing/2014/main" id="{0C93F71A-457A-6075-FE07-946E8AB3FA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98293B-7181-3D3D-F4BA-A14D08478A97}"/>
              </a:ext>
            </a:extLst>
          </p:cNvPr>
          <p:cNvSpPr>
            <a:spLocks noGrp="1"/>
          </p:cNvSpPr>
          <p:nvPr>
            <p:ph type="sldNum" sz="quarter" idx="12"/>
          </p:nvPr>
        </p:nvSpPr>
        <p:spPr/>
        <p:txBody>
          <a:bodyPr/>
          <a:lstStyle/>
          <a:p>
            <a:fld id="{E1CB3250-8E0F-4A31-80FC-609C7073125E}" type="slidenum">
              <a:rPr lang="en-US" smtClean="0"/>
              <a:t>‹#›</a:t>
            </a:fld>
            <a:endParaRPr lang="en-US"/>
          </a:p>
        </p:txBody>
      </p:sp>
    </p:spTree>
    <p:extLst>
      <p:ext uri="{BB962C8B-B14F-4D97-AF65-F5344CB8AC3E}">
        <p14:creationId xmlns:p14="http://schemas.microsoft.com/office/powerpoint/2010/main" val="80713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2CE2-E018-E180-1487-0C7E3296C8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8BEF87-04F1-80B5-0CE9-E71EA5AD4A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FD0B5-A81C-6DD4-8EDB-23ED63193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5AD36-8CBA-88E6-E1AC-B9DE785A6DDE}"/>
              </a:ext>
            </a:extLst>
          </p:cNvPr>
          <p:cNvSpPr>
            <a:spLocks noGrp="1"/>
          </p:cNvSpPr>
          <p:nvPr>
            <p:ph type="dt" sz="half" idx="10"/>
          </p:nvPr>
        </p:nvSpPr>
        <p:spPr/>
        <p:txBody>
          <a:bodyPr/>
          <a:lstStyle/>
          <a:p>
            <a:fld id="{EA7F559B-5A4C-4E47-B946-2D2D2D7966EC}" type="datetimeFigureOut">
              <a:rPr lang="en-US" smtClean="0"/>
              <a:t>2/1/2023</a:t>
            </a:fld>
            <a:endParaRPr lang="en-US"/>
          </a:p>
        </p:txBody>
      </p:sp>
      <p:sp>
        <p:nvSpPr>
          <p:cNvPr id="6" name="Footer Placeholder 5">
            <a:extLst>
              <a:ext uri="{FF2B5EF4-FFF2-40B4-BE49-F238E27FC236}">
                <a16:creationId xmlns:a16="http://schemas.microsoft.com/office/drawing/2014/main" id="{04E5E490-31A9-8311-8691-ED860CC3E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B022F6-F662-25AC-EF7F-13F05B168C2E}"/>
              </a:ext>
            </a:extLst>
          </p:cNvPr>
          <p:cNvSpPr>
            <a:spLocks noGrp="1"/>
          </p:cNvSpPr>
          <p:nvPr>
            <p:ph type="sldNum" sz="quarter" idx="12"/>
          </p:nvPr>
        </p:nvSpPr>
        <p:spPr/>
        <p:txBody>
          <a:bodyPr/>
          <a:lstStyle/>
          <a:p>
            <a:fld id="{E1CB3250-8E0F-4A31-80FC-609C7073125E}" type="slidenum">
              <a:rPr lang="en-US" smtClean="0"/>
              <a:t>‹#›</a:t>
            </a:fld>
            <a:endParaRPr lang="en-US"/>
          </a:p>
        </p:txBody>
      </p:sp>
    </p:spTree>
    <p:extLst>
      <p:ext uri="{BB962C8B-B14F-4D97-AF65-F5344CB8AC3E}">
        <p14:creationId xmlns:p14="http://schemas.microsoft.com/office/powerpoint/2010/main" val="2354176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81E3-DC35-704C-0BA1-7DFC20DC7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8305CC-7FDA-C52D-2A0C-16F89E070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71F834-4EFA-1951-71BA-FD7A337F7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4A399D-06B1-9A3F-87B3-9DFE4F0B3495}"/>
              </a:ext>
            </a:extLst>
          </p:cNvPr>
          <p:cNvSpPr>
            <a:spLocks noGrp="1"/>
          </p:cNvSpPr>
          <p:nvPr>
            <p:ph type="dt" sz="half" idx="10"/>
          </p:nvPr>
        </p:nvSpPr>
        <p:spPr/>
        <p:txBody>
          <a:bodyPr/>
          <a:lstStyle/>
          <a:p>
            <a:fld id="{EA7F559B-5A4C-4E47-B946-2D2D2D7966EC}" type="datetimeFigureOut">
              <a:rPr lang="en-US" smtClean="0"/>
              <a:t>2/1/2023</a:t>
            </a:fld>
            <a:endParaRPr lang="en-US"/>
          </a:p>
        </p:txBody>
      </p:sp>
      <p:sp>
        <p:nvSpPr>
          <p:cNvPr id="6" name="Footer Placeholder 5">
            <a:extLst>
              <a:ext uri="{FF2B5EF4-FFF2-40B4-BE49-F238E27FC236}">
                <a16:creationId xmlns:a16="http://schemas.microsoft.com/office/drawing/2014/main" id="{2FB1852E-E1D5-21F9-6246-33037F9CE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45EF3-735D-6320-E73D-8BD287D0B452}"/>
              </a:ext>
            </a:extLst>
          </p:cNvPr>
          <p:cNvSpPr>
            <a:spLocks noGrp="1"/>
          </p:cNvSpPr>
          <p:nvPr>
            <p:ph type="sldNum" sz="quarter" idx="12"/>
          </p:nvPr>
        </p:nvSpPr>
        <p:spPr/>
        <p:txBody>
          <a:bodyPr/>
          <a:lstStyle/>
          <a:p>
            <a:fld id="{E1CB3250-8E0F-4A31-80FC-609C7073125E}" type="slidenum">
              <a:rPr lang="en-US" smtClean="0"/>
              <a:t>‹#›</a:t>
            </a:fld>
            <a:endParaRPr lang="en-US"/>
          </a:p>
        </p:txBody>
      </p:sp>
    </p:spTree>
    <p:extLst>
      <p:ext uri="{BB962C8B-B14F-4D97-AF65-F5344CB8AC3E}">
        <p14:creationId xmlns:p14="http://schemas.microsoft.com/office/powerpoint/2010/main" val="50628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04985-762C-6202-28E7-5C11184ED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F0467E-079C-360F-A3FA-68BFDC4FD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BE341-B97F-B0C8-B214-A07641B17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F559B-5A4C-4E47-B946-2D2D2D7966EC}" type="datetimeFigureOut">
              <a:rPr lang="en-US" smtClean="0"/>
              <a:t>2/1/2023</a:t>
            </a:fld>
            <a:endParaRPr lang="en-US"/>
          </a:p>
        </p:txBody>
      </p:sp>
      <p:sp>
        <p:nvSpPr>
          <p:cNvPr id="5" name="Footer Placeholder 4">
            <a:extLst>
              <a:ext uri="{FF2B5EF4-FFF2-40B4-BE49-F238E27FC236}">
                <a16:creationId xmlns:a16="http://schemas.microsoft.com/office/drawing/2014/main" id="{D162E489-EED0-254A-1201-4627232E76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37656C-8AC3-9541-DFCA-57D11479BB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B3250-8E0F-4A31-80FC-609C7073125E}" type="slidenum">
              <a:rPr lang="en-US" smtClean="0"/>
              <a:t>‹#›</a:t>
            </a:fld>
            <a:endParaRPr lang="en-US"/>
          </a:p>
        </p:txBody>
      </p:sp>
    </p:spTree>
    <p:extLst>
      <p:ext uri="{BB962C8B-B14F-4D97-AF65-F5344CB8AC3E}">
        <p14:creationId xmlns:p14="http://schemas.microsoft.com/office/powerpoint/2010/main" val="4049970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5C02-027F-1574-EDFB-485084730096}"/>
              </a:ext>
            </a:extLst>
          </p:cNvPr>
          <p:cNvSpPr>
            <a:spLocks noGrp="1"/>
          </p:cNvSpPr>
          <p:nvPr>
            <p:ph type="ctrTitle"/>
          </p:nvPr>
        </p:nvSpPr>
        <p:spPr>
          <a:xfrm>
            <a:off x="1524000" y="1476992"/>
            <a:ext cx="9144000" cy="3904015"/>
          </a:xfrm>
        </p:spPr>
        <p:txBody>
          <a:bodyPr anchor="t">
            <a:noAutofit/>
          </a:bodyPr>
          <a:lstStyle/>
          <a:p>
            <a:r>
              <a:rPr lang="en-US" sz="3200" dirty="0">
                <a:effectLst/>
                <a:latin typeface="Arial" panose="020B0604020202020204" pitchFamily="34" charset="0"/>
              </a:rPr>
              <a:t>Spectral and Hydrodynamic Analysis of West Nile Virus RNA—</a:t>
            </a:r>
            <a:br>
              <a:rPr lang="en-US" sz="3200" dirty="0"/>
            </a:br>
            <a:r>
              <a:rPr lang="en-US" sz="3200" dirty="0">
                <a:effectLst/>
                <a:latin typeface="Arial" panose="020B0604020202020204" pitchFamily="34" charset="0"/>
              </a:rPr>
              <a:t>Protein Interactions by Multiwavelength Sedimentation Velocity</a:t>
            </a:r>
            <a:br>
              <a:rPr lang="en-US" sz="3200" dirty="0"/>
            </a:br>
            <a:r>
              <a:rPr lang="en-US" sz="3200" dirty="0">
                <a:effectLst/>
                <a:latin typeface="Arial" panose="020B0604020202020204" pitchFamily="34" charset="0"/>
              </a:rPr>
              <a:t>in the Analytical Ultracentrifuge</a:t>
            </a:r>
            <a:br>
              <a:rPr lang="en-US" sz="3200" dirty="0">
                <a:effectLst/>
                <a:latin typeface="Arial" panose="020B0604020202020204" pitchFamily="34" charset="0"/>
              </a:rPr>
            </a:br>
            <a:br>
              <a:rPr lang="en-US" sz="3200" dirty="0">
                <a:effectLst/>
                <a:latin typeface="Arial" panose="020B0604020202020204" pitchFamily="34" charset="0"/>
              </a:rPr>
            </a:br>
            <a:r>
              <a:rPr lang="en-US" sz="3200" dirty="0"/>
              <a:t>By </a:t>
            </a:r>
            <a:r>
              <a:rPr lang="en-US" sz="3200" dirty="0" err="1"/>
              <a:t>Jin</a:t>
            </a:r>
            <a:r>
              <a:rPr lang="en-US" sz="3200" dirty="0"/>
              <a:t> Zhang, et al.</a:t>
            </a:r>
            <a:br>
              <a:rPr lang="en-US" sz="3200" dirty="0"/>
            </a:br>
            <a:br>
              <a:rPr lang="en-US" sz="3200" dirty="0"/>
            </a:br>
            <a:r>
              <a:rPr lang="en-US" sz="2000" dirty="0"/>
              <a:t>Presented by Nick O’Connor</a:t>
            </a:r>
            <a:br>
              <a:rPr lang="en-US" sz="3200" dirty="0"/>
            </a:br>
            <a:endParaRPr lang="en-US" sz="3200" dirty="0"/>
          </a:p>
        </p:txBody>
      </p:sp>
    </p:spTree>
    <p:extLst>
      <p:ext uri="{BB962C8B-B14F-4D97-AF65-F5344CB8AC3E}">
        <p14:creationId xmlns:p14="http://schemas.microsoft.com/office/powerpoint/2010/main" val="3939419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571D6F-82A7-DB60-E1BD-B08BDF28367E}"/>
              </a:ext>
            </a:extLst>
          </p:cNvPr>
          <p:cNvPicPr>
            <a:picLocks noChangeAspect="1"/>
          </p:cNvPicPr>
          <p:nvPr/>
        </p:nvPicPr>
        <p:blipFill>
          <a:blip r:embed="rId2"/>
          <a:stretch>
            <a:fillRect/>
          </a:stretch>
        </p:blipFill>
        <p:spPr>
          <a:xfrm>
            <a:off x="65634" y="56814"/>
            <a:ext cx="6358917" cy="6720563"/>
          </a:xfrm>
          <a:prstGeom prst="rect">
            <a:avLst/>
          </a:prstGeom>
        </p:spPr>
      </p:pic>
      <p:sp>
        <p:nvSpPr>
          <p:cNvPr id="6" name="Title 1">
            <a:extLst>
              <a:ext uri="{FF2B5EF4-FFF2-40B4-BE49-F238E27FC236}">
                <a16:creationId xmlns:a16="http://schemas.microsoft.com/office/drawing/2014/main" id="{A7633906-BD38-6586-29E0-98F1EC0B80B8}"/>
              </a:ext>
            </a:extLst>
          </p:cNvPr>
          <p:cNvSpPr>
            <a:spLocks noGrp="1"/>
          </p:cNvSpPr>
          <p:nvPr>
            <p:ph type="title"/>
          </p:nvPr>
        </p:nvSpPr>
        <p:spPr>
          <a:xfrm>
            <a:off x="6673932" y="0"/>
            <a:ext cx="5518068" cy="6777378"/>
          </a:xfrm>
        </p:spPr>
        <p:txBody>
          <a:bodyPr anchor="t">
            <a:normAutofit/>
          </a:bodyPr>
          <a:lstStyle/>
          <a:p>
            <a:r>
              <a:rPr lang="en-US" sz="2400" b="1" dirty="0"/>
              <a:t>Figure 3: </a:t>
            </a:r>
            <a:br>
              <a:rPr lang="en-US" sz="2400" b="1" dirty="0"/>
            </a:br>
            <a:r>
              <a:rPr lang="en-US" sz="2000" dirty="0"/>
              <a:t>Global 2DSA-Monte Carlo models obtained from decomposed RNA and hTIAR datasets. Each plot is made of different molar ratios, denoted on the plot, hTIAR in red and RNA in blue. </a:t>
            </a:r>
            <a:br>
              <a:rPr lang="en-US" sz="2000" dirty="0"/>
            </a:br>
            <a:br>
              <a:rPr lang="en-US" sz="2000" dirty="0"/>
            </a:br>
            <a:r>
              <a:rPr lang="en-US" sz="2000" dirty="0"/>
              <a:t>Increase of hTIAR results in a shift to higher molecular weight complexes, as evidenced by the increasing Sedimentation Coefficient. At 10:1 </a:t>
            </a:r>
            <a:r>
              <a:rPr lang="en-US" sz="2000" dirty="0" err="1"/>
              <a:t>hTIAR:RNA</a:t>
            </a:r>
            <a:r>
              <a:rPr lang="en-US" sz="2000" dirty="0"/>
              <a:t>, additional protein is noted at s=2.45, the same s found in the control run suggesting excess protein is not binding the RNA.</a:t>
            </a:r>
            <a:br>
              <a:rPr lang="en-US" sz="2000" dirty="0"/>
            </a:br>
            <a:br>
              <a:rPr lang="en-US" sz="2000" dirty="0"/>
            </a:br>
            <a:r>
              <a:rPr lang="en-US" sz="2000" dirty="0"/>
              <a:t>Broad peaks indicate a reaction boundary, and the lack of free peaks matching the controls indicates tight binding of hTIAR to RNA. </a:t>
            </a:r>
            <a:br>
              <a:rPr lang="en-US" sz="2000" dirty="0"/>
            </a:br>
            <a:br>
              <a:rPr lang="en-US" sz="2000" dirty="0"/>
            </a:br>
            <a:r>
              <a:rPr lang="en-US" sz="2000" dirty="0"/>
              <a:t>All experiments used 1.16 </a:t>
            </a:r>
            <a:r>
              <a:rPr lang="el-GR" sz="2000" dirty="0"/>
              <a:t>μ</a:t>
            </a:r>
            <a:r>
              <a:rPr lang="en-US" sz="2000" dirty="0"/>
              <a:t>M RNA, with the control and 10:1 experiment run on 11.6 </a:t>
            </a:r>
            <a:r>
              <a:rPr lang="el-GR" sz="2000" dirty="0"/>
              <a:t>μ</a:t>
            </a:r>
            <a:r>
              <a:rPr lang="en-US" sz="2000" dirty="0"/>
              <a:t>M hTIAR, and appropriate concentrations for the 3:1 and 6:1 experiments. All plots are shown as </a:t>
            </a:r>
            <a:r>
              <a:rPr lang="en-US" sz="2000" i="1" dirty="0"/>
              <a:t>g(s)</a:t>
            </a:r>
            <a:r>
              <a:rPr lang="en-US" sz="2000" dirty="0"/>
              <a:t> distributions with </a:t>
            </a:r>
            <a:r>
              <a:rPr lang="en-US" sz="2000" dirty="0" err="1"/>
              <a:t>dC</a:t>
            </a:r>
            <a:r>
              <a:rPr lang="en-US" sz="2000" dirty="0"/>
              <a:t>/ds on the Y-axis.</a:t>
            </a:r>
            <a:endParaRPr lang="en-US" sz="2400" dirty="0"/>
          </a:p>
        </p:txBody>
      </p:sp>
    </p:spTree>
    <p:extLst>
      <p:ext uri="{BB962C8B-B14F-4D97-AF65-F5344CB8AC3E}">
        <p14:creationId xmlns:p14="http://schemas.microsoft.com/office/powerpoint/2010/main" val="220717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571D6F-82A7-DB60-E1BD-B08BDF28367E}"/>
              </a:ext>
            </a:extLst>
          </p:cNvPr>
          <p:cNvPicPr>
            <a:picLocks noChangeAspect="1"/>
          </p:cNvPicPr>
          <p:nvPr/>
        </p:nvPicPr>
        <p:blipFill>
          <a:blip r:embed="rId2"/>
          <a:stretch>
            <a:fillRect/>
          </a:stretch>
        </p:blipFill>
        <p:spPr>
          <a:xfrm>
            <a:off x="65634" y="56814"/>
            <a:ext cx="6358917" cy="6720563"/>
          </a:xfrm>
          <a:prstGeom prst="rect">
            <a:avLst/>
          </a:prstGeom>
        </p:spPr>
      </p:pic>
      <p:sp>
        <p:nvSpPr>
          <p:cNvPr id="6" name="Title 1">
            <a:extLst>
              <a:ext uri="{FF2B5EF4-FFF2-40B4-BE49-F238E27FC236}">
                <a16:creationId xmlns:a16="http://schemas.microsoft.com/office/drawing/2014/main" id="{A7633906-BD38-6586-29E0-98F1EC0B80B8}"/>
              </a:ext>
            </a:extLst>
          </p:cNvPr>
          <p:cNvSpPr>
            <a:spLocks noGrp="1"/>
          </p:cNvSpPr>
          <p:nvPr>
            <p:ph type="title"/>
          </p:nvPr>
        </p:nvSpPr>
        <p:spPr>
          <a:xfrm>
            <a:off x="6673932" y="0"/>
            <a:ext cx="5518068" cy="6777378"/>
          </a:xfrm>
        </p:spPr>
        <p:txBody>
          <a:bodyPr anchor="t">
            <a:normAutofit/>
          </a:bodyPr>
          <a:lstStyle/>
          <a:p>
            <a:r>
              <a:rPr lang="en-US" sz="2400" b="1" dirty="0"/>
              <a:t>Figure 3: </a:t>
            </a:r>
            <a:br>
              <a:rPr lang="en-US" sz="2400" b="1" dirty="0"/>
            </a:br>
            <a:r>
              <a:rPr lang="en-US" sz="2000" dirty="0"/>
              <a:t>By integrating the peaks, molar ratios were found for each compound.</a:t>
            </a:r>
            <a:br>
              <a:rPr lang="en-US" sz="2000" dirty="0"/>
            </a:br>
            <a:br>
              <a:rPr lang="en-US" sz="2000" dirty="0"/>
            </a:br>
            <a:r>
              <a:rPr lang="en-US" sz="2000" dirty="0"/>
              <a:t>The 3:1 Experiment has a 1.6:1 molar ratio of protein to RNA, centered at 6.43 S.</a:t>
            </a:r>
            <a:br>
              <a:rPr lang="en-US" sz="2000" dirty="0"/>
            </a:br>
            <a:br>
              <a:rPr lang="en-US" sz="2000" dirty="0"/>
            </a:br>
            <a:r>
              <a:rPr lang="en-US" sz="2000" dirty="0"/>
              <a:t>The 6:1 Experiment has a 4.25:1 molar ratio, centered at 7.69 S.</a:t>
            </a:r>
            <a:br>
              <a:rPr lang="en-US" sz="2000" dirty="0"/>
            </a:br>
            <a:br>
              <a:rPr lang="en-US" sz="2000" dirty="0"/>
            </a:br>
            <a:r>
              <a:rPr lang="en-US" sz="2000" dirty="0"/>
              <a:t>The 10:1 Experiment is now 4.30:1 molar ratio but has shifted to 8.78 S and is a tighter peak.</a:t>
            </a:r>
            <a:br>
              <a:rPr lang="en-US" sz="2000" dirty="0"/>
            </a:br>
            <a:br>
              <a:rPr lang="en-US" sz="2000" dirty="0"/>
            </a:br>
            <a:r>
              <a:rPr lang="en-US" sz="2000" dirty="0"/>
              <a:t>The tightening of the peak, as well as the increase in sedimentation coefficient, show the reaction boundary, or the number of intermediate complexes, are decreasing toward one single complex species. The appearance of free protein in 10:1 further supports this theory.</a:t>
            </a:r>
            <a:br>
              <a:rPr lang="en-US" sz="2000" dirty="0"/>
            </a:br>
            <a:br>
              <a:rPr lang="en-US" sz="2000" dirty="0"/>
            </a:br>
            <a:r>
              <a:rPr lang="en-US" sz="2000" dirty="0" err="1"/>
              <a:t>K</a:t>
            </a:r>
            <a:r>
              <a:rPr lang="en-US" sz="2000" baseline="-25000" dirty="0" err="1"/>
              <a:t>d</a:t>
            </a:r>
            <a:r>
              <a:rPr lang="en-US" sz="2000" baseline="-25000" dirty="0"/>
              <a:t> </a:t>
            </a:r>
            <a:r>
              <a:rPr lang="en-US" sz="2000" dirty="0"/>
              <a:t>is incapable of being resolved from this experiment as it appears to be very low and beyond the detection of this instrument.</a:t>
            </a:r>
            <a:endParaRPr lang="en-US" sz="2400" dirty="0"/>
          </a:p>
        </p:txBody>
      </p:sp>
    </p:spTree>
    <p:extLst>
      <p:ext uri="{BB962C8B-B14F-4D97-AF65-F5344CB8AC3E}">
        <p14:creationId xmlns:p14="http://schemas.microsoft.com/office/powerpoint/2010/main" val="88303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5848B6-F3BE-79C7-145A-847353C5C5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422" y="59376"/>
            <a:ext cx="7421157" cy="6745185"/>
          </a:xfrm>
          <a:prstGeom prst="rect">
            <a:avLst/>
          </a:prstGeom>
        </p:spPr>
      </p:pic>
      <p:sp>
        <p:nvSpPr>
          <p:cNvPr id="6" name="Title 1">
            <a:extLst>
              <a:ext uri="{FF2B5EF4-FFF2-40B4-BE49-F238E27FC236}">
                <a16:creationId xmlns:a16="http://schemas.microsoft.com/office/drawing/2014/main" id="{D7A1D487-CAA6-D3FC-0A38-BCEA59E96EEE}"/>
              </a:ext>
            </a:extLst>
          </p:cNvPr>
          <p:cNvSpPr>
            <a:spLocks noGrp="1"/>
          </p:cNvSpPr>
          <p:nvPr>
            <p:ph type="title"/>
          </p:nvPr>
        </p:nvSpPr>
        <p:spPr>
          <a:xfrm>
            <a:off x="7582394" y="0"/>
            <a:ext cx="4609605" cy="6777378"/>
          </a:xfrm>
        </p:spPr>
        <p:txBody>
          <a:bodyPr anchor="t">
            <a:normAutofit/>
          </a:bodyPr>
          <a:lstStyle/>
          <a:p>
            <a:r>
              <a:rPr lang="en-US" sz="2400" b="1" dirty="0"/>
              <a:t>Figure 4: </a:t>
            </a:r>
            <a:br>
              <a:rPr lang="en-US" sz="2400" b="1" dirty="0"/>
            </a:br>
            <a:r>
              <a:rPr lang="en-US" sz="2000" dirty="0"/>
              <a:t>Global genetic algorithm-Monte Carlo analysis of the 10:1 </a:t>
            </a:r>
            <a:r>
              <a:rPr lang="en-US" sz="2000" dirty="0" err="1"/>
              <a:t>protein:RNA</a:t>
            </a:r>
            <a:r>
              <a:rPr lang="en-US" sz="2000" dirty="0"/>
              <a:t> experiment, protein as red and RNA as blue. Plots A and C shown hTIAR and RNA, respectively, on their own, with D showing the combined plots, while B is the 2DSA-Monte Carlo from Figure 3. </a:t>
            </a:r>
            <a:br>
              <a:rPr lang="en-US" sz="2000" dirty="0"/>
            </a:br>
            <a:br>
              <a:rPr lang="en-US" sz="2000" dirty="0"/>
            </a:br>
            <a:r>
              <a:rPr lang="en-US" sz="2000" dirty="0"/>
              <a:t>Each dot represents the amplitude of a fitted solute resolved both by size (</a:t>
            </a:r>
            <a:r>
              <a:rPr lang="en-US" sz="1800" dirty="0">
                <a:effectLst/>
                <a:latin typeface="Calibri Light" panose="020F0302020204030204" pitchFamily="34" charset="0"/>
                <a:ea typeface="Yu Mincho" panose="02020400000000000000" pitchFamily="18" charset="-128"/>
                <a:cs typeface="Calibri Light" panose="020F0302020204030204" pitchFamily="34" charset="0"/>
              </a:rPr>
              <a:t>s</a:t>
            </a:r>
            <a:r>
              <a:rPr lang="en-US" sz="1800" baseline="-25000" dirty="0">
                <a:effectLst/>
                <a:latin typeface="Calibri Light" panose="020F0302020204030204" pitchFamily="34" charset="0"/>
                <a:ea typeface="Yu Mincho" panose="02020400000000000000" pitchFamily="18" charset="-128"/>
                <a:cs typeface="Calibri Light" panose="020F0302020204030204" pitchFamily="34" charset="0"/>
              </a:rPr>
              <a:t>20,W</a:t>
            </a:r>
            <a:r>
              <a:rPr lang="en-US" sz="2000" dirty="0"/>
              <a:t>) and anisotropy (frictional ratio, </a:t>
            </a:r>
            <a:r>
              <a:rPr lang="en-US" sz="1800" dirty="0">
                <a:effectLst/>
                <a:ea typeface="Yu Mincho" panose="02020400000000000000" pitchFamily="18" charset="-128"/>
                <a:cs typeface="Times New Roman" panose="02020603050405020304" pitchFamily="18" charset="0"/>
              </a:rPr>
              <a:t>f/f</a:t>
            </a:r>
            <a:r>
              <a:rPr lang="en-US" sz="1800" baseline="-25000" dirty="0">
                <a:effectLst/>
                <a:ea typeface="Yu Mincho" panose="02020400000000000000" pitchFamily="18" charset="-128"/>
                <a:cs typeface="Times New Roman" panose="02020603050405020304" pitchFamily="18" charset="0"/>
              </a:rPr>
              <a:t>0</a:t>
            </a:r>
            <a:r>
              <a:rPr lang="en-US" sz="2000" dirty="0"/>
              <a:t>), with purple dots representing the complex.</a:t>
            </a:r>
            <a:br>
              <a:rPr lang="en-US" sz="2000" dirty="0"/>
            </a:br>
            <a:br>
              <a:rPr lang="en-US" sz="2000" dirty="0"/>
            </a:br>
            <a:r>
              <a:rPr lang="en-US" sz="2000" dirty="0"/>
              <a:t>Integration limits for the 8.78 S complex are within the black box of D, with all confidence limits being fairly broad due to limits in radial resolution and limited diffusion signal at the selected rotor speed. Anisotropy for free hTIAR is unreliable as the partial specific volume was assumed as consistent with 4:1 for all species.</a:t>
            </a:r>
            <a:endParaRPr lang="en-US" sz="2400" dirty="0"/>
          </a:p>
        </p:txBody>
      </p:sp>
    </p:spTree>
    <p:extLst>
      <p:ext uri="{BB962C8B-B14F-4D97-AF65-F5344CB8AC3E}">
        <p14:creationId xmlns:p14="http://schemas.microsoft.com/office/powerpoint/2010/main" val="183584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5848B6-F3BE-79C7-145A-847353C5C5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422" y="59376"/>
            <a:ext cx="7421157" cy="6745185"/>
          </a:xfrm>
          <a:prstGeom prst="rect">
            <a:avLst/>
          </a:prstGeom>
        </p:spPr>
      </p:pic>
      <p:sp>
        <p:nvSpPr>
          <p:cNvPr id="6" name="Title 1">
            <a:extLst>
              <a:ext uri="{FF2B5EF4-FFF2-40B4-BE49-F238E27FC236}">
                <a16:creationId xmlns:a16="http://schemas.microsoft.com/office/drawing/2014/main" id="{D7A1D487-CAA6-D3FC-0A38-BCEA59E96EEE}"/>
              </a:ext>
            </a:extLst>
          </p:cNvPr>
          <p:cNvSpPr>
            <a:spLocks noGrp="1"/>
          </p:cNvSpPr>
          <p:nvPr>
            <p:ph type="title"/>
          </p:nvPr>
        </p:nvSpPr>
        <p:spPr>
          <a:xfrm>
            <a:off x="7582394" y="0"/>
            <a:ext cx="4609605" cy="6777378"/>
          </a:xfrm>
        </p:spPr>
        <p:txBody>
          <a:bodyPr anchor="t">
            <a:normAutofit/>
          </a:bodyPr>
          <a:lstStyle/>
          <a:p>
            <a:r>
              <a:rPr lang="en-US" sz="2000" dirty="0"/>
              <a:t>An ITC isotherm was performed on the complex to compare with the MWL-AUC data. The shape of this curve showed a complex, multi-stage binding ratio and continued to increase up to a 5.5:1 molar ratio, a higher ratio than determined by the MWL-AUC</a:t>
            </a:r>
          </a:p>
        </p:txBody>
      </p:sp>
    </p:spTree>
    <p:extLst>
      <p:ext uri="{BB962C8B-B14F-4D97-AF65-F5344CB8AC3E}">
        <p14:creationId xmlns:p14="http://schemas.microsoft.com/office/powerpoint/2010/main" val="160486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F5F98F-2DD1-1901-AB2A-87721EAE8026}"/>
              </a:ext>
            </a:extLst>
          </p:cNvPr>
          <p:cNvSpPr>
            <a:spLocks noGrp="1"/>
          </p:cNvSpPr>
          <p:nvPr>
            <p:ph type="title"/>
          </p:nvPr>
        </p:nvSpPr>
        <p:spPr>
          <a:xfrm>
            <a:off x="173237" y="85098"/>
            <a:ext cx="11844590" cy="336476"/>
          </a:xfrm>
        </p:spPr>
        <p:txBody>
          <a:bodyPr anchor="t">
            <a:normAutofit fontScale="90000"/>
          </a:bodyPr>
          <a:lstStyle/>
          <a:p>
            <a:pPr algn="ctr"/>
            <a:r>
              <a:rPr lang="en-US" sz="2700" b="1" dirty="0"/>
              <a:t>Conclusion</a:t>
            </a:r>
            <a:br>
              <a:rPr lang="en-US" sz="2400" dirty="0"/>
            </a:br>
            <a:endParaRPr lang="en-US" sz="2400" dirty="0"/>
          </a:p>
        </p:txBody>
      </p:sp>
      <p:sp>
        <p:nvSpPr>
          <p:cNvPr id="2" name="Title 1">
            <a:extLst>
              <a:ext uri="{FF2B5EF4-FFF2-40B4-BE49-F238E27FC236}">
                <a16:creationId xmlns:a16="http://schemas.microsoft.com/office/drawing/2014/main" id="{8E04095D-44F3-254D-A959-6DCD7513B80B}"/>
              </a:ext>
            </a:extLst>
          </p:cNvPr>
          <p:cNvSpPr txBox="1">
            <a:spLocks/>
          </p:cNvSpPr>
          <p:nvPr/>
        </p:nvSpPr>
        <p:spPr>
          <a:xfrm>
            <a:off x="173237" y="534389"/>
            <a:ext cx="11844590" cy="60920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spcAft>
                <a:spcPts val="1200"/>
              </a:spcAft>
              <a:buFont typeface="Arial" panose="020B0604020202020204" pitchFamily="34" charset="0"/>
              <a:buChar char="•"/>
            </a:pPr>
            <a:r>
              <a:rPr lang="en-US" sz="2000" dirty="0"/>
              <a:t>Increasing the concentration of hTIAR in comparison to WNV-RNA resulted in 3 data trends:</a:t>
            </a:r>
          </a:p>
          <a:p>
            <a:pPr marL="342900" indent="-342900" algn="ctr">
              <a:spcAft>
                <a:spcPts val="1200"/>
              </a:spcAft>
              <a:buFont typeface="Courier New" panose="02070309020205020404" pitchFamily="49" charset="0"/>
              <a:buChar char="o"/>
            </a:pPr>
            <a:r>
              <a:rPr lang="en-US" sz="2000" dirty="0"/>
              <a:t>Protein and RNA peaks with increasing sedimentation coefficients</a:t>
            </a:r>
          </a:p>
          <a:p>
            <a:pPr marL="342900" indent="-342900" algn="ctr">
              <a:spcAft>
                <a:spcPts val="1200"/>
              </a:spcAft>
              <a:buFont typeface="Courier New" panose="02070309020205020404" pitchFamily="49" charset="0"/>
              <a:buChar char="o"/>
            </a:pPr>
            <a:r>
              <a:rPr lang="en-US" sz="2000" dirty="0"/>
              <a:t>Tightened Peaks</a:t>
            </a:r>
          </a:p>
          <a:p>
            <a:pPr marL="342900" indent="-342900" algn="ctr">
              <a:spcAft>
                <a:spcPts val="1200"/>
              </a:spcAft>
              <a:buFont typeface="Courier New" panose="02070309020205020404" pitchFamily="49" charset="0"/>
              <a:buChar char="o"/>
            </a:pPr>
            <a:r>
              <a:rPr lang="en-US" sz="2000" dirty="0"/>
              <a:t>Increase of </a:t>
            </a:r>
            <a:r>
              <a:rPr lang="en-US" sz="2000" dirty="0" err="1"/>
              <a:t>Protein:RNA</a:t>
            </a:r>
            <a:r>
              <a:rPr lang="en-US" sz="2000" dirty="0"/>
              <a:t> molar ratios of the complexed species</a:t>
            </a:r>
          </a:p>
          <a:p>
            <a:pPr marL="342900" indent="-342900" algn="ctr">
              <a:spcAft>
                <a:spcPts val="1200"/>
              </a:spcAft>
              <a:buFont typeface="Arial" panose="020B0604020202020204" pitchFamily="34" charset="0"/>
              <a:buChar char="•"/>
            </a:pPr>
            <a:endParaRPr lang="en-US" sz="2000" dirty="0"/>
          </a:p>
          <a:p>
            <a:pPr marL="342900" indent="-342900" algn="ctr">
              <a:spcAft>
                <a:spcPts val="1200"/>
              </a:spcAft>
              <a:buFont typeface="Arial" panose="020B0604020202020204" pitchFamily="34" charset="0"/>
              <a:buChar char="•"/>
            </a:pPr>
            <a:r>
              <a:rPr lang="en-US" sz="2000" dirty="0"/>
              <a:t>A maximum molar ratio of 4:1 </a:t>
            </a:r>
            <a:r>
              <a:rPr lang="en-US" sz="2000" dirty="0" err="1"/>
              <a:t>Protein:RNA</a:t>
            </a:r>
            <a:r>
              <a:rPr lang="en-US" sz="2000" dirty="0"/>
              <a:t> was determined, with additional protein staying </a:t>
            </a:r>
            <a:r>
              <a:rPr lang="en-US" sz="2000" dirty="0" err="1"/>
              <a:t>uncomplexed</a:t>
            </a:r>
            <a:r>
              <a:rPr lang="en-US" sz="2000" dirty="0"/>
              <a:t> and free</a:t>
            </a:r>
          </a:p>
          <a:p>
            <a:pPr marL="342900" indent="-342900" algn="ctr">
              <a:spcAft>
                <a:spcPts val="1200"/>
              </a:spcAft>
              <a:buFont typeface="Arial" panose="020B0604020202020204" pitchFamily="34" charset="0"/>
              <a:buChar char="•"/>
            </a:pPr>
            <a:endParaRPr lang="en-US" sz="2000" dirty="0"/>
          </a:p>
          <a:p>
            <a:pPr marL="342900" indent="-342900" algn="ctr">
              <a:spcAft>
                <a:spcPts val="1200"/>
              </a:spcAft>
              <a:buFont typeface="Arial" panose="020B0604020202020204" pitchFamily="34" charset="0"/>
              <a:buChar char="•"/>
            </a:pPr>
            <a:r>
              <a:rPr lang="en-US" sz="2000" dirty="0"/>
              <a:t>This shows MWL-AUC to be a powerful and useful tool to determine binding (especially molar ratios) between species with sufficiently different spectra, but requiring less exacting conditions than NMR or X-Ray Crystallography. </a:t>
            </a:r>
          </a:p>
        </p:txBody>
      </p:sp>
    </p:spTree>
    <p:extLst>
      <p:ext uri="{BB962C8B-B14F-4D97-AF65-F5344CB8AC3E}">
        <p14:creationId xmlns:p14="http://schemas.microsoft.com/office/powerpoint/2010/main" val="308462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F5F98F-2DD1-1901-AB2A-87721EAE8026}"/>
              </a:ext>
            </a:extLst>
          </p:cNvPr>
          <p:cNvSpPr>
            <a:spLocks noGrp="1"/>
          </p:cNvSpPr>
          <p:nvPr>
            <p:ph type="title"/>
          </p:nvPr>
        </p:nvSpPr>
        <p:spPr>
          <a:xfrm>
            <a:off x="173237" y="85098"/>
            <a:ext cx="11844590" cy="336476"/>
          </a:xfrm>
        </p:spPr>
        <p:txBody>
          <a:bodyPr anchor="t">
            <a:normAutofit fontScale="90000"/>
          </a:bodyPr>
          <a:lstStyle/>
          <a:p>
            <a:pPr algn="ctr"/>
            <a:r>
              <a:rPr lang="en-US" sz="2700" b="1" dirty="0"/>
              <a:t>Presentation Layout</a:t>
            </a:r>
            <a:br>
              <a:rPr lang="en-US" sz="2400" dirty="0"/>
            </a:br>
            <a:endParaRPr lang="en-US" sz="2400" dirty="0"/>
          </a:p>
        </p:txBody>
      </p:sp>
      <p:sp>
        <p:nvSpPr>
          <p:cNvPr id="2" name="Title 1">
            <a:extLst>
              <a:ext uri="{FF2B5EF4-FFF2-40B4-BE49-F238E27FC236}">
                <a16:creationId xmlns:a16="http://schemas.microsoft.com/office/drawing/2014/main" id="{8E04095D-44F3-254D-A959-6DCD7513B80B}"/>
              </a:ext>
            </a:extLst>
          </p:cNvPr>
          <p:cNvSpPr txBox="1">
            <a:spLocks/>
          </p:cNvSpPr>
          <p:nvPr/>
        </p:nvSpPr>
        <p:spPr>
          <a:xfrm>
            <a:off x="173237" y="534390"/>
            <a:ext cx="11844590" cy="60742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spcAft>
                <a:spcPts val="1200"/>
              </a:spcAft>
              <a:buFont typeface="Arial" panose="020B0604020202020204" pitchFamily="34" charset="0"/>
              <a:buChar char="•"/>
            </a:pPr>
            <a:r>
              <a:rPr lang="en-US" sz="2000" dirty="0"/>
              <a:t>Abstract and Background</a:t>
            </a:r>
          </a:p>
          <a:p>
            <a:pPr marL="342900" indent="-342900" algn="ctr">
              <a:spcAft>
                <a:spcPts val="1200"/>
              </a:spcAft>
              <a:buFont typeface="Arial" panose="020B0604020202020204" pitchFamily="34" charset="0"/>
              <a:buChar char="•"/>
            </a:pPr>
            <a:r>
              <a:rPr lang="en-US" sz="2000" dirty="0"/>
              <a:t>Compounds of Interest: West Nile Virus RNA and Human TIAR</a:t>
            </a:r>
          </a:p>
          <a:p>
            <a:pPr marL="342900" indent="-342900" algn="ctr">
              <a:spcAft>
                <a:spcPts val="1200"/>
              </a:spcAft>
              <a:buFont typeface="Arial" panose="020B0604020202020204" pitchFamily="34" charset="0"/>
              <a:buChar char="•"/>
            </a:pPr>
            <a:r>
              <a:rPr lang="en-US" sz="2000" dirty="0"/>
              <a:t>Methods</a:t>
            </a:r>
          </a:p>
          <a:p>
            <a:pPr marL="342900" indent="-342900" algn="ctr">
              <a:spcAft>
                <a:spcPts val="1200"/>
              </a:spcAft>
              <a:buFont typeface="Arial" panose="020B0604020202020204" pitchFamily="34" charset="0"/>
              <a:buChar char="•"/>
            </a:pPr>
            <a:r>
              <a:rPr lang="en-US" sz="2000" dirty="0"/>
              <a:t>Analysis</a:t>
            </a:r>
          </a:p>
          <a:p>
            <a:pPr marL="342900" indent="-342900" algn="ctr">
              <a:spcAft>
                <a:spcPts val="1200"/>
              </a:spcAft>
              <a:buFont typeface="Arial" panose="020B0604020202020204" pitchFamily="34" charset="0"/>
              <a:buChar char="•"/>
            </a:pPr>
            <a:r>
              <a:rPr lang="en-US" sz="2000" dirty="0"/>
              <a:t>Results</a:t>
            </a:r>
          </a:p>
          <a:p>
            <a:pPr marL="342900" indent="-342900" algn="ctr">
              <a:spcAft>
                <a:spcPts val="1200"/>
              </a:spcAft>
              <a:buFont typeface="Arial" panose="020B0604020202020204" pitchFamily="34" charset="0"/>
              <a:buChar char="•"/>
            </a:pPr>
            <a:r>
              <a:rPr lang="en-US" sz="2000" dirty="0"/>
              <a:t>Conclusion</a:t>
            </a:r>
          </a:p>
        </p:txBody>
      </p:sp>
    </p:spTree>
    <p:extLst>
      <p:ext uri="{BB962C8B-B14F-4D97-AF65-F5344CB8AC3E}">
        <p14:creationId xmlns:p14="http://schemas.microsoft.com/office/powerpoint/2010/main" val="402321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F5F98F-2DD1-1901-AB2A-87721EAE8026}"/>
              </a:ext>
            </a:extLst>
          </p:cNvPr>
          <p:cNvSpPr>
            <a:spLocks noGrp="1"/>
          </p:cNvSpPr>
          <p:nvPr>
            <p:ph type="title"/>
          </p:nvPr>
        </p:nvSpPr>
        <p:spPr>
          <a:xfrm>
            <a:off x="173237" y="85098"/>
            <a:ext cx="11844590" cy="336476"/>
          </a:xfrm>
        </p:spPr>
        <p:txBody>
          <a:bodyPr anchor="t">
            <a:normAutofit fontScale="90000"/>
          </a:bodyPr>
          <a:lstStyle/>
          <a:p>
            <a:pPr algn="ctr"/>
            <a:r>
              <a:rPr lang="en-US" sz="2700" b="1" dirty="0"/>
              <a:t>Abstract and Background</a:t>
            </a:r>
            <a:br>
              <a:rPr lang="en-US" sz="2400" dirty="0"/>
            </a:br>
            <a:endParaRPr lang="en-US" sz="2400" dirty="0"/>
          </a:p>
        </p:txBody>
      </p:sp>
      <p:sp>
        <p:nvSpPr>
          <p:cNvPr id="2" name="Title 1">
            <a:extLst>
              <a:ext uri="{FF2B5EF4-FFF2-40B4-BE49-F238E27FC236}">
                <a16:creationId xmlns:a16="http://schemas.microsoft.com/office/drawing/2014/main" id="{8E04095D-44F3-254D-A959-6DCD7513B80B}"/>
              </a:ext>
            </a:extLst>
          </p:cNvPr>
          <p:cNvSpPr txBox="1">
            <a:spLocks/>
          </p:cNvSpPr>
          <p:nvPr/>
        </p:nvSpPr>
        <p:spPr>
          <a:xfrm>
            <a:off x="173237" y="534390"/>
            <a:ext cx="11844590" cy="60742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spcAft>
                <a:spcPts val="1200"/>
              </a:spcAft>
              <a:buFont typeface="Arial" panose="020B0604020202020204" pitchFamily="34" charset="0"/>
              <a:buChar char="•"/>
            </a:pPr>
            <a:r>
              <a:rPr lang="en-US" sz="2000" dirty="0"/>
              <a:t>Interactions between nucleic acids and proteins is incredibly important for many cellular processes, and the study of them is at the forefront of many areas within biochemistry, cellular biology, and virology.</a:t>
            </a:r>
          </a:p>
          <a:p>
            <a:pPr marL="342900" indent="-342900" algn="ctr">
              <a:spcAft>
                <a:spcPts val="1200"/>
              </a:spcAft>
              <a:buFont typeface="Arial" panose="020B0604020202020204" pitchFamily="34" charset="0"/>
              <a:buChar char="•"/>
            </a:pPr>
            <a:r>
              <a:rPr lang="en-US" sz="2000" dirty="0"/>
              <a:t>This study introduced a new analytical method based on sedimentation velocity analytical centrifugation (SV-AUC) by combining it with the then novel multiwavelength (MWL) detection setup.</a:t>
            </a:r>
          </a:p>
          <a:p>
            <a:pPr marL="342900" indent="-342900" algn="ctr">
              <a:spcAft>
                <a:spcPts val="1200"/>
              </a:spcAft>
              <a:buFont typeface="Arial" panose="020B0604020202020204" pitchFamily="34" charset="0"/>
              <a:buChar char="•"/>
            </a:pPr>
            <a:r>
              <a:rPr lang="en-US" sz="2000" dirty="0"/>
              <a:t>SV-AUC is utilized here to determine both the stoichiometry and molar mass of a complex between a stem loop of West Nile Virus RNA (WNV-RNA) and human TIAR (hTIAR).</a:t>
            </a:r>
          </a:p>
          <a:p>
            <a:pPr marL="342900" indent="-342900" algn="ctr">
              <a:spcAft>
                <a:spcPts val="1200"/>
              </a:spcAft>
              <a:buFont typeface="Arial" panose="020B0604020202020204" pitchFamily="34" charset="0"/>
              <a:buChar char="•"/>
            </a:pPr>
            <a:r>
              <a:rPr lang="en-US" sz="2000" dirty="0"/>
              <a:t>MWL-AUC can separate spectral signatures of each species to clearly identify sedimentation information, as long as the constituents have sufficiently different spectra.</a:t>
            </a:r>
          </a:p>
          <a:p>
            <a:pPr marL="342900" indent="-342900" algn="ctr">
              <a:spcAft>
                <a:spcPts val="1200"/>
              </a:spcAft>
              <a:buFont typeface="Arial" panose="020B0604020202020204" pitchFamily="34" charset="0"/>
              <a:buChar char="•"/>
            </a:pPr>
            <a:r>
              <a:rPr lang="en-US" sz="2000" dirty="0" err="1"/>
              <a:t>Multisignal</a:t>
            </a:r>
            <a:r>
              <a:rPr lang="en-US" sz="2000" dirty="0"/>
              <a:t> analysis of protein-RNA by SV-AUC used to combine Rayleigh interference with UV Absorbance, with limited spectral resolution. </a:t>
            </a:r>
          </a:p>
          <a:p>
            <a:pPr marL="342900" indent="-342900" algn="ctr">
              <a:spcAft>
                <a:spcPts val="1200"/>
              </a:spcAft>
              <a:buFont typeface="Arial" panose="020B0604020202020204" pitchFamily="34" charset="0"/>
              <a:buChar char="•"/>
            </a:pPr>
            <a:r>
              <a:rPr lang="en-US" sz="2000" dirty="0"/>
              <a:t>Observation of a range of wavelengths allows solutes to be identified by both hydrodynamic and absorbance data.</a:t>
            </a:r>
          </a:p>
        </p:txBody>
      </p:sp>
    </p:spTree>
    <p:extLst>
      <p:ext uri="{BB962C8B-B14F-4D97-AF65-F5344CB8AC3E}">
        <p14:creationId xmlns:p14="http://schemas.microsoft.com/office/powerpoint/2010/main" val="34595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F5F98F-2DD1-1901-AB2A-87721EAE8026}"/>
              </a:ext>
            </a:extLst>
          </p:cNvPr>
          <p:cNvSpPr>
            <a:spLocks noGrp="1"/>
          </p:cNvSpPr>
          <p:nvPr>
            <p:ph type="title"/>
          </p:nvPr>
        </p:nvSpPr>
        <p:spPr>
          <a:xfrm>
            <a:off x="173237" y="85098"/>
            <a:ext cx="11844590" cy="336476"/>
          </a:xfrm>
        </p:spPr>
        <p:txBody>
          <a:bodyPr anchor="t">
            <a:normAutofit fontScale="90000"/>
          </a:bodyPr>
          <a:lstStyle/>
          <a:p>
            <a:pPr algn="ctr"/>
            <a:r>
              <a:rPr lang="en-US" sz="2700" b="1" dirty="0"/>
              <a:t>West Nile Virus RNA and human TIAR</a:t>
            </a:r>
            <a:br>
              <a:rPr lang="en-US" sz="2400" dirty="0"/>
            </a:br>
            <a:endParaRPr lang="en-US" sz="2400" dirty="0"/>
          </a:p>
        </p:txBody>
      </p:sp>
      <p:sp>
        <p:nvSpPr>
          <p:cNvPr id="2" name="Title 1">
            <a:extLst>
              <a:ext uri="{FF2B5EF4-FFF2-40B4-BE49-F238E27FC236}">
                <a16:creationId xmlns:a16="http://schemas.microsoft.com/office/drawing/2014/main" id="{8E04095D-44F3-254D-A959-6DCD7513B80B}"/>
              </a:ext>
            </a:extLst>
          </p:cNvPr>
          <p:cNvSpPr txBox="1">
            <a:spLocks/>
          </p:cNvSpPr>
          <p:nvPr/>
        </p:nvSpPr>
        <p:spPr>
          <a:xfrm>
            <a:off x="173237" y="534390"/>
            <a:ext cx="11844590" cy="60742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spcAft>
                <a:spcPts val="1200"/>
              </a:spcAft>
              <a:buFont typeface="Arial" panose="020B0604020202020204" pitchFamily="34" charset="0"/>
              <a:buChar char="•"/>
            </a:pPr>
            <a:r>
              <a:rPr lang="en-US" sz="2000" dirty="0"/>
              <a:t>WNV is a pathogenic flavivirus that causes substantial mortality due to a lack of antiviral therapies.</a:t>
            </a:r>
          </a:p>
          <a:p>
            <a:pPr marL="342900" indent="-342900" algn="ctr">
              <a:spcAft>
                <a:spcPts val="1200"/>
              </a:spcAft>
              <a:buFont typeface="Arial" panose="020B0604020202020204" pitchFamily="34" charset="0"/>
              <a:buChar char="•"/>
            </a:pPr>
            <a:r>
              <a:rPr lang="en-US" sz="2000" dirty="0"/>
              <a:t>Human T-cell-restricted Intracellular Antigen-1-Related protein has 3 RNA recognition motifs (RRMs) and is involved in regulating alternative pre-mRNA splicing and cellular translation. </a:t>
            </a:r>
          </a:p>
          <a:p>
            <a:pPr marL="342900" indent="-342900" algn="ctr">
              <a:spcAft>
                <a:spcPts val="1200"/>
              </a:spcAft>
              <a:buFont typeface="Arial" panose="020B0604020202020204" pitchFamily="34" charset="0"/>
              <a:buChar char="•"/>
            </a:pPr>
            <a:r>
              <a:rPr lang="en-US" sz="2000" dirty="0"/>
              <a:t>The RRMs bind to AU rich sequences of 3’ untranslated regions, and CU rich sequences of 5’ UTRs. This includes a central loop in the 3’ terminal stem loop of WNV’s negative strand. This protein-RNA interaction facilitates the synthesis of WNV within humans.</a:t>
            </a:r>
          </a:p>
          <a:p>
            <a:pPr marL="342900" indent="-342900" algn="ctr">
              <a:spcAft>
                <a:spcPts val="12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407218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CBBD-DD7E-4421-A68A-439119AD4A3C}"/>
              </a:ext>
            </a:extLst>
          </p:cNvPr>
          <p:cNvSpPr>
            <a:spLocks noGrp="1"/>
          </p:cNvSpPr>
          <p:nvPr>
            <p:ph type="title"/>
          </p:nvPr>
        </p:nvSpPr>
        <p:spPr>
          <a:xfrm>
            <a:off x="3314263" y="186038"/>
            <a:ext cx="7992035" cy="2497785"/>
          </a:xfrm>
        </p:spPr>
        <p:txBody>
          <a:bodyPr anchor="t">
            <a:normAutofit/>
          </a:bodyPr>
          <a:lstStyle/>
          <a:p>
            <a:r>
              <a:rPr lang="en-US" sz="2400" b="1" dirty="0"/>
              <a:t>Left (Figure 1):</a:t>
            </a:r>
            <a:br>
              <a:rPr lang="en-US" sz="2400" dirty="0"/>
            </a:br>
            <a:r>
              <a:rPr lang="en-US" sz="2000" dirty="0"/>
              <a:t>Predicted secondary structure of the 75 nucleotide WNV-RNA. The sequence of the 20 nucleotide long central loop region of the WNV fragment is marked in red.</a:t>
            </a:r>
            <a:br>
              <a:rPr lang="en-US" sz="2000" dirty="0"/>
            </a:br>
            <a:r>
              <a:rPr lang="en-US" sz="2400" b="1" dirty="0"/>
              <a:t>Bottom</a:t>
            </a:r>
            <a:r>
              <a:rPr lang="en-US" sz="2400" dirty="0"/>
              <a:t>:</a:t>
            </a:r>
            <a:br>
              <a:rPr lang="en-US" sz="2400" dirty="0"/>
            </a:br>
            <a:r>
              <a:rPr lang="en-US" sz="2000" dirty="0" err="1"/>
              <a:t>AlphaFold</a:t>
            </a:r>
            <a:r>
              <a:rPr lang="en-US" sz="2000" dirty="0"/>
              <a:t> structure (AF-Q01085-F1) of hTIAR, colored blue to red, N-Terminus to C-Terminus.</a:t>
            </a:r>
            <a:endParaRPr lang="en-US" sz="2400" dirty="0"/>
          </a:p>
        </p:txBody>
      </p:sp>
      <p:pic>
        <p:nvPicPr>
          <p:cNvPr id="5" name="Picture 4">
            <a:extLst>
              <a:ext uri="{FF2B5EF4-FFF2-40B4-BE49-F238E27FC236}">
                <a16:creationId xmlns:a16="http://schemas.microsoft.com/office/drawing/2014/main" id="{51C558EA-980C-DEA2-9E1A-CDF654411F0C}"/>
              </a:ext>
            </a:extLst>
          </p:cNvPr>
          <p:cNvPicPr>
            <a:picLocks noChangeAspect="1"/>
          </p:cNvPicPr>
          <p:nvPr/>
        </p:nvPicPr>
        <p:blipFill>
          <a:blip r:embed="rId2"/>
          <a:stretch>
            <a:fillRect/>
          </a:stretch>
        </p:blipFill>
        <p:spPr>
          <a:xfrm>
            <a:off x="842682" y="186038"/>
            <a:ext cx="2147582" cy="5813571"/>
          </a:xfrm>
          <a:prstGeom prst="rect">
            <a:avLst/>
          </a:prstGeom>
        </p:spPr>
      </p:pic>
      <p:pic>
        <p:nvPicPr>
          <p:cNvPr id="7" name="Picture 6">
            <a:extLst>
              <a:ext uri="{FF2B5EF4-FFF2-40B4-BE49-F238E27FC236}">
                <a16:creationId xmlns:a16="http://schemas.microsoft.com/office/drawing/2014/main" id="{1DEFCF6B-A0FA-E64C-7189-1331AD3F77A3}"/>
              </a:ext>
            </a:extLst>
          </p:cNvPr>
          <p:cNvPicPr>
            <a:picLocks noChangeAspect="1"/>
          </p:cNvPicPr>
          <p:nvPr/>
        </p:nvPicPr>
        <p:blipFill>
          <a:blip r:embed="rId3">
            <a:extLst>
              <a:ext uri="{28A0092B-C50C-407E-A947-70E740481C1C}">
                <a14:useLocalDpi xmlns:a14="http://schemas.microsoft.com/office/drawing/2010/main" val="0"/>
              </a:ext>
            </a:extLst>
          </a:blip>
          <a:srcRect l="14762" r="14762"/>
          <a:stretch/>
        </p:blipFill>
        <p:spPr>
          <a:xfrm>
            <a:off x="4581629" y="2683823"/>
            <a:ext cx="5457302" cy="3990109"/>
          </a:xfrm>
          <a:prstGeom prst="rect">
            <a:avLst/>
          </a:prstGeom>
        </p:spPr>
      </p:pic>
    </p:spTree>
    <p:extLst>
      <p:ext uri="{BB962C8B-B14F-4D97-AF65-F5344CB8AC3E}">
        <p14:creationId xmlns:p14="http://schemas.microsoft.com/office/powerpoint/2010/main" val="277367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F5F98F-2DD1-1901-AB2A-87721EAE8026}"/>
              </a:ext>
            </a:extLst>
          </p:cNvPr>
          <p:cNvSpPr>
            <a:spLocks noGrp="1"/>
          </p:cNvSpPr>
          <p:nvPr>
            <p:ph type="title"/>
          </p:nvPr>
        </p:nvSpPr>
        <p:spPr>
          <a:xfrm>
            <a:off x="173237" y="85098"/>
            <a:ext cx="11844590" cy="336476"/>
          </a:xfrm>
        </p:spPr>
        <p:txBody>
          <a:bodyPr anchor="t">
            <a:normAutofit fontScale="90000"/>
          </a:bodyPr>
          <a:lstStyle/>
          <a:p>
            <a:pPr algn="ctr"/>
            <a:r>
              <a:rPr lang="en-US" sz="2700" b="1" dirty="0"/>
              <a:t>Methods</a:t>
            </a:r>
            <a:br>
              <a:rPr lang="en-US" sz="2400" dirty="0"/>
            </a:br>
            <a:endParaRPr lang="en-US" sz="2400" dirty="0"/>
          </a:p>
        </p:txBody>
      </p:sp>
      <p:sp>
        <p:nvSpPr>
          <p:cNvPr id="2" name="Title 1">
            <a:extLst>
              <a:ext uri="{FF2B5EF4-FFF2-40B4-BE49-F238E27FC236}">
                <a16:creationId xmlns:a16="http://schemas.microsoft.com/office/drawing/2014/main" id="{8E04095D-44F3-254D-A959-6DCD7513B80B}"/>
              </a:ext>
            </a:extLst>
          </p:cNvPr>
          <p:cNvSpPr txBox="1">
            <a:spLocks/>
          </p:cNvSpPr>
          <p:nvPr/>
        </p:nvSpPr>
        <p:spPr>
          <a:xfrm>
            <a:off x="173237" y="534390"/>
            <a:ext cx="11844590" cy="3930732"/>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spcAft>
                <a:spcPts val="1200"/>
              </a:spcAft>
              <a:buFont typeface="Arial" panose="020B0604020202020204" pitchFamily="34" charset="0"/>
              <a:buChar char="•"/>
            </a:pPr>
            <a:r>
              <a:rPr lang="en-US" sz="2000" dirty="0"/>
              <a:t>hTIAR was expressed as a recombinant protein with an N-terminal Glutathione-S-transferase (GST) tag in </a:t>
            </a:r>
            <a:r>
              <a:rPr lang="en-US" sz="2000" i="1" dirty="0"/>
              <a:t>E. coli</a:t>
            </a:r>
            <a:r>
              <a:rPr lang="en-US" sz="2000" dirty="0"/>
              <a:t> strain Rosetta 2(DE3) </a:t>
            </a:r>
            <a:r>
              <a:rPr lang="en-US" sz="2000" dirty="0" err="1"/>
              <a:t>pLysS</a:t>
            </a:r>
            <a:r>
              <a:rPr lang="en-US" sz="2000" dirty="0"/>
              <a:t> cells. Cells were incubated until an Optical Density of 0.6-0.7 at 600nm. Cells were inducted overnight at 20</a:t>
            </a:r>
            <a:r>
              <a:rPr lang="en-US" sz="2000" baseline="30000" dirty="0"/>
              <a:t>o</a:t>
            </a:r>
            <a:r>
              <a:rPr lang="en-US" sz="2000" dirty="0"/>
              <a:t>C, and then harvested by </a:t>
            </a:r>
            <a:r>
              <a:rPr lang="en-US" sz="2000" dirty="0" err="1"/>
              <a:t>centrigugation</a:t>
            </a:r>
            <a:r>
              <a:rPr lang="en-US" sz="2000" dirty="0"/>
              <a:t>. Cells were lysed with protease inhibitor cocktail tablets, and then spun at 12000g for 30mins at 4</a:t>
            </a:r>
            <a:r>
              <a:rPr lang="en-US" sz="2000" baseline="30000" dirty="0"/>
              <a:t>o</a:t>
            </a:r>
            <a:r>
              <a:rPr lang="en-US" sz="2000" dirty="0"/>
              <a:t>C. Proteins left in solution were salted out with ammonium sulfate until a final concentration of 70% w/v and pelleted again, then resuspended in PBS. The GST was removed by the site-specific protease </a:t>
            </a:r>
            <a:r>
              <a:rPr lang="en-US" sz="2000" dirty="0" err="1"/>
              <a:t>PreScission</a:t>
            </a:r>
            <a:r>
              <a:rPr lang="en-US" sz="2000" dirty="0"/>
              <a:t> Protease and purified by gel filtration.</a:t>
            </a:r>
          </a:p>
          <a:p>
            <a:pPr marL="342900" indent="-342900" algn="ctr">
              <a:spcAft>
                <a:spcPts val="1200"/>
              </a:spcAft>
              <a:buFont typeface="Arial" panose="020B0604020202020204" pitchFamily="34" charset="0"/>
              <a:buChar char="•"/>
            </a:pPr>
            <a:r>
              <a:rPr lang="en-US" sz="2000" dirty="0"/>
              <a:t>WNV-RNA was produced by PCR amplification of a dsDNA template and purified with an anion exchange column and then desalted.</a:t>
            </a:r>
          </a:p>
          <a:p>
            <a:pPr marL="342900" indent="-342900" algn="ctr">
              <a:spcAft>
                <a:spcPts val="1200"/>
              </a:spcAft>
              <a:buFont typeface="Arial" panose="020B0604020202020204" pitchFamily="34" charset="0"/>
              <a:buChar char="•"/>
            </a:pPr>
            <a:r>
              <a:rPr lang="en-US" sz="2000" dirty="0"/>
              <a:t>The MWL-AUC was performed in a Beckman Model XL-80K UC with a XL-1 heatsink, equipped with a Model USB 2000 CCD array spectrometer that can measure full UV-Vis (230-700 nm) within 1 </a:t>
            </a:r>
            <a:r>
              <a:rPr lang="en-US" sz="2000" dirty="0" err="1"/>
              <a:t>ms</a:t>
            </a:r>
            <a:r>
              <a:rPr lang="en-US" sz="2000" dirty="0"/>
              <a:t> per spectrum. A xenon flash lamp provided the white light for absorbance and guided by optical fibers and a vacuum feedthrough. </a:t>
            </a:r>
          </a:p>
          <a:p>
            <a:pPr marL="342900" indent="-342900" algn="ctr">
              <a:spcAft>
                <a:spcPts val="1200"/>
              </a:spcAft>
              <a:buFont typeface="Arial" panose="020B0604020202020204" pitchFamily="34" charset="0"/>
              <a:buChar char="•"/>
            </a:pPr>
            <a:r>
              <a:rPr lang="en-US" sz="2000" dirty="0"/>
              <a:t>Samples were spun at 20</a:t>
            </a:r>
            <a:r>
              <a:rPr lang="en-US" sz="2000" baseline="30000" dirty="0"/>
              <a:t>o</a:t>
            </a:r>
            <a:r>
              <a:rPr lang="en-US" sz="2000" dirty="0"/>
              <a:t>C and 60,000 rpm in a buffer of 10 mM sodium phosphate, 50 mM NaCl, and 1 mM TCEP. Spectra ranged from 236 to 294 nm with 1nm increments (59 wavelengths).</a:t>
            </a:r>
          </a:p>
          <a:p>
            <a:pPr marL="342900" indent="-342900" algn="ctr">
              <a:spcAft>
                <a:spcPts val="1200"/>
              </a:spcAft>
              <a:buFont typeface="Arial" panose="020B0604020202020204" pitchFamily="34" charset="0"/>
              <a:buChar char="•"/>
            </a:pPr>
            <a:endParaRPr lang="en-US" sz="2000" dirty="0"/>
          </a:p>
        </p:txBody>
      </p:sp>
      <p:graphicFrame>
        <p:nvGraphicFramePr>
          <p:cNvPr id="5" name="Table 4">
            <a:extLst>
              <a:ext uri="{FF2B5EF4-FFF2-40B4-BE49-F238E27FC236}">
                <a16:creationId xmlns:a16="http://schemas.microsoft.com/office/drawing/2014/main" id="{C4EFE14C-E977-666A-F0A7-A25505B26026}"/>
              </a:ext>
            </a:extLst>
          </p:cNvPr>
          <p:cNvGraphicFramePr>
            <a:graphicFrameLocks noGrp="1"/>
          </p:cNvGraphicFramePr>
          <p:nvPr>
            <p:extLst>
              <p:ext uri="{D42A27DB-BD31-4B8C-83A1-F6EECF244321}">
                <p14:modId xmlns:p14="http://schemas.microsoft.com/office/powerpoint/2010/main" val="4042402402"/>
              </p:ext>
            </p:extLst>
          </p:nvPr>
        </p:nvGraphicFramePr>
        <p:xfrm>
          <a:off x="2011989" y="4465122"/>
          <a:ext cx="8167086" cy="2225040"/>
        </p:xfrm>
        <a:graphic>
          <a:graphicData uri="http://schemas.openxmlformats.org/drawingml/2006/table">
            <a:tbl>
              <a:tblPr firstRow="1" bandRow="1">
                <a:tableStyleId>{93296810-A885-4BE3-A3E7-6D5BEEA58F35}</a:tableStyleId>
              </a:tblPr>
              <a:tblGrid>
                <a:gridCol w="2257743">
                  <a:extLst>
                    <a:ext uri="{9D8B030D-6E8A-4147-A177-3AD203B41FA5}">
                      <a16:colId xmlns:a16="http://schemas.microsoft.com/office/drawing/2014/main" val="350818027"/>
                    </a:ext>
                  </a:extLst>
                </a:gridCol>
                <a:gridCol w="2713673">
                  <a:extLst>
                    <a:ext uri="{9D8B030D-6E8A-4147-A177-3AD203B41FA5}">
                      <a16:colId xmlns:a16="http://schemas.microsoft.com/office/drawing/2014/main" val="1581720626"/>
                    </a:ext>
                  </a:extLst>
                </a:gridCol>
                <a:gridCol w="3195670">
                  <a:extLst>
                    <a:ext uri="{9D8B030D-6E8A-4147-A177-3AD203B41FA5}">
                      <a16:colId xmlns:a16="http://schemas.microsoft.com/office/drawing/2014/main" val="448931157"/>
                    </a:ext>
                  </a:extLst>
                </a:gridCol>
              </a:tblGrid>
              <a:tr h="370840">
                <a:tc>
                  <a:txBody>
                    <a:bodyPr/>
                    <a:lstStyle/>
                    <a:p>
                      <a:r>
                        <a:rPr lang="en-US" dirty="0"/>
                        <a:t>Solution</a:t>
                      </a:r>
                    </a:p>
                  </a:txBody>
                  <a:tcPr/>
                </a:tc>
                <a:tc>
                  <a:txBody>
                    <a:bodyPr/>
                    <a:lstStyle/>
                    <a:p>
                      <a:r>
                        <a:rPr lang="en-US" dirty="0"/>
                        <a:t>hTIAR Concentration (</a:t>
                      </a:r>
                      <a:r>
                        <a:rPr lang="el-GR" sz="1800" dirty="0"/>
                        <a:t>μ</a:t>
                      </a:r>
                      <a:r>
                        <a:rPr lang="en-US" sz="1800" dirty="0"/>
                        <a:t>M)</a:t>
                      </a:r>
                      <a:endParaRPr lang="en-US" dirty="0"/>
                    </a:p>
                  </a:txBody>
                  <a:tcPr/>
                </a:tc>
                <a:tc>
                  <a:txBody>
                    <a:bodyPr/>
                    <a:lstStyle/>
                    <a:p>
                      <a:r>
                        <a:rPr lang="en-US" dirty="0"/>
                        <a:t>WNV-RNA Concentration (</a:t>
                      </a:r>
                      <a:r>
                        <a:rPr lang="el-GR" sz="1800" dirty="0"/>
                        <a:t>μ</a:t>
                      </a:r>
                      <a:r>
                        <a:rPr lang="en-US" sz="1800" dirty="0"/>
                        <a:t>M)</a:t>
                      </a:r>
                      <a:endParaRPr lang="en-US" dirty="0"/>
                    </a:p>
                  </a:txBody>
                  <a:tcPr/>
                </a:tc>
                <a:extLst>
                  <a:ext uri="{0D108BD9-81ED-4DB2-BD59-A6C34878D82A}">
                    <a16:rowId xmlns:a16="http://schemas.microsoft.com/office/drawing/2014/main" val="234581012"/>
                  </a:ext>
                </a:extLst>
              </a:tr>
              <a:tr h="370840">
                <a:tc>
                  <a:txBody>
                    <a:bodyPr/>
                    <a:lstStyle/>
                    <a:p>
                      <a:r>
                        <a:rPr lang="en-US" dirty="0"/>
                        <a:t>hTIAR Control</a:t>
                      </a:r>
                    </a:p>
                  </a:txBody>
                  <a:tcPr/>
                </a:tc>
                <a:tc>
                  <a:txBody>
                    <a:bodyPr/>
                    <a:lstStyle/>
                    <a:p>
                      <a:r>
                        <a:rPr lang="en-US" dirty="0"/>
                        <a:t>11.6</a:t>
                      </a:r>
                    </a:p>
                  </a:txBody>
                  <a:tcPr/>
                </a:tc>
                <a:tc>
                  <a:txBody>
                    <a:bodyPr/>
                    <a:lstStyle/>
                    <a:p>
                      <a:r>
                        <a:rPr lang="en-US" sz="1800" kern="1200" dirty="0">
                          <a:solidFill>
                            <a:schemeClr val="dk1"/>
                          </a:solidFill>
                          <a:effectLst/>
                          <a:latin typeface="+mn-lt"/>
                          <a:ea typeface="+mn-ea"/>
                          <a:cs typeface="+mn-cs"/>
                        </a:rPr>
                        <a:t>0</a:t>
                      </a:r>
                      <a:endParaRPr lang="en-US" dirty="0"/>
                    </a:p>
                  </a:txBody>
                  <a:tcPr/>
                </a:tc>
                <a:extLst>
                  <a:ext uri="{0D108BD9-81ED-4DB2-BD59-A6C34878D82A}">
                    <a16:rowId xmlns:a16="http://schemas.microsoft.com/office/drawing/2014/main" val="3649404470"/>
                  </a:ext>
                </a:extLst>
              </a:tr>
              <a:tr h="370840">
                <a:tc>
                  <a:txBody>
                    <a:bodyPr/>
                    <a:lstStyle/>
                    <a:p>
                      <a:r>
                        <a:rPr lang="en-US" dirty="0"/>
                        <a:t>WNV-RNA Control</a:t>
                      </a:r>
                    </a:p>
                  </a:txBody>
                  <a:tcPr/>
                </a:tc>
                <a:tc>
                  <a:txBody>
                    <a:bodyPr/>
                    <a:lstStyle/>
                    <a:p>
                      <a:r>
                        <a:rPr lang="en-US" dirty="0"/>
                        <a:t>0</a:t>
                      </a:r>
                    </a:p>
                  </a:txBody>
                  <a:tcPr/>
                </a:tc>
                <a:tc>
                  <a:txBody>
                    <a:bodyPr/>
                    <a:lstStyle/>
                    <a:p>
                      <a:r>
                        <a:rPr lang="en-US" sz="1800" kern="1200" dirty="0">
                          <a:solidFill>
                            <a:schemeClr val="dk1"/>
                          </a:solidFill>
                          <a:effectLst/>
                          <a:latin typeface="+mn-lt"/>
                          <a:ea typeface="+mn-ea"/>
                          <a:cs typeface="+mn-cs"/>
                        </a:rPr>
                        <a:t>1.16 </a:t>
                      </a:r>
                      <a:endParaRPr lang="en-US" dirty="0"/>
                    </a:p>
                  </a:txBody>
                  <a:tcPr/>
                </a:tc>
                <a:extLst>
                  <a:ext uri="{0D108BD9-81ED-4DB2-BD59-A6C34878D82A}">
                    <a16:rowId xmlns:a16="http://schemas.microsoft.com/office/drawing/2014/main" val="2926438161"/>
                  </a:ext>
                </a:extLst>
              </a:tr>
              <a:tr h="370840">
                <a:tc>
                  <a:txBody>
                    <a:bodyPr/>
                    <a:lstStyle/>
                    <a:p>
                      <a:r>
                        <a:rPr lang="en-US" dirty="0"/>
                        <a:t>3:1 </a:t>
                      </a:r>
                      <a:r>
                        <a:rPr lang="en-US" dirty="0" err="1"/>
                        <a:t>hTIAR:WNV-RNA</a:t>
                      </a:r>
                      <a:endParaRPr lang="en-US" dirty="0"/>
                    </a:p>
                  </a:txBody>
                  <a:tcPr/>
                </a:tc>
                <a:tc>
                  <a:txBody>
                    <a:bodyPr/>
                    <a:lstStyle/>
                    <a:p>
                      <a:r>
                        <a:rPr lang="en-US" dirty="0"/>
                        <a:t>~3.48</a:t>
                      </a:r>
                    </a:p>
                  </a:txBody>
                  <a:tcPr/>
                </a:tc>
                <a:tc>
                  <a:txBody>
                    <a:bodyPr/>
                    <a:lstStyle/>
                    <a:p>
                      <a:r>
                        <a:rPr lang="en-US" sz="1800" kern="1200" dirty="0">
                          <a:solidFill>
                            <a:schemeClr val="dk1"/>
                          </a:solidFill>
                          <a:effectLst/>
                          <a:latin typeface="+mn-lt"/>
                          <a:ea typeface="+mn-ea"/>
                          <a:cs typeface="+mn-cs"/>
                        </a:rPr>
                        <a:t>1.16 </a:t>
                      </a:r>
                      <a:endParaRPr lang="en-US" dirty="0"/>
                    </a:p>
                  </a:txBody>
                  <a:tcPr/>
                </a:tc>
                <a:extLst>
                  <a:ext uri="{0D108BD9-81ED-4DB2-BD59-A6C34878D82A}">
                    <a16:rowId xmlns:a16="http://schemas.microsoft.com/office/drawing/2014/main" val="10093708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6:1 </a:t>
                      </a:r>
                      <a:r>
                        <a:rPr lang="en-US" dirty="0" err="1"/>
                        <a:t>hTIAR:WNV-RNA</a:t>
                      </a:r>
                      <a:endParaRPr lang="en-US" dirty="0"/>
                    </a:p>
                  </a:txBody>
                  <a:tcPr/>
                </a:tc>
                <a:tc>
                  <a:txBody>
                    <a:bodyPr/>
                    <a:lstStyle/>
                    <a:p>
                      <a:r>
                        <a:rPr lang="en-US" dirty="0"/>
                        <a:t>~6.96</a:t>
                      </a:r>
                    </a:p>
                  </a:txBody>
                  <a:tcPr/>
                </a:tc>
                <a:tc>
                  <a:txBody>
                    <a:bodyPr/>
                    <a:lstStyle/>
                    <a:p>
                      <a:r>
                        <a:rPr lang="en-US" sz="1800" kern="1200" dirty="0">
                          <a:solidFill>
                            <a:schemeClr val="dk1"/>
                          </a:solidFill>
                          <a:effectLst/>
                          <a:latin typeface="+mn-lt"/>
                          <a:ea typeface="+mn-ea"/>
                          <a:cs typeface="+mn-cs"/>
                        </a:rPr>
                        <a:t>1.16 </a:t>
                      </a:r>
                      <a:endParaRPr lang="en-US" dirty="0"/>
                    </a:p>
                  </a:txBody>
                  <a:tcPr/>
                </a:tc>
                <a:extLst>
                  <a:ext uri="{0D108BD9-81ED-4DB2-BD59-A6C34878D82A}">
                    <a16:rowId xmlns:a16="http://schemas.microsoft.com/office/drawing/2014/main" val="29101553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10:1 </a:t>
                      </a:r>
                      <a:r>
                        <a:rPr lang="en-US" dirty="0" err="1"/>
                        <a:t>hTIAR:WNV-RNA</a:t>
                      </a:r>
                      <a:endParaRPr lang="en-US" dirty="0"/>
                    </a:p>
                  </a:txBody>
                  <a:tcPr/>
                </a:tc>
                <a:tc>
                  <a:txBody>
                    <a:bodyPr/>
                    <a:lstStyle/>
                    <a:p>
                      <a:r>
                        <a:rPr lang="en-US" dirty="0"/>
                        <a:t>11.6</a:t>
                      </a:r>
                    </a:p>
                  </a:txBody>
                  <a:tcPr/>
                </a:tc>
                <a:tc>
                  <a:txBody>
                    <a:bodyPr/>
                    <a:lstStyle/>
                    <a:p>
                      <a:r>
                        <a:rPr lang="en-US" sz="1800" kern="1200" dirty="0">
                          <a:solidFill>
                            <a:schemeClr val="dk1"/>
                          </a:solidFill>
                          <a:effectLst/>
                          <a:latin typeface="+mn-lt"/>
                          <a:ea typeface="+mn-ea"/>
                          <a:cs typeface="+mn-cs"/>
                        </a:rPr>
                        <a:t>1.16 </a:t>
                      </a:r>
                      <a:endParaRPr lang="en-US" dirty="0"/>
                    </a:p>
                  </a:txBody>
                  <a:tcPr/>
                </a:tc>
                <a:extLst>
                  <a:ext uri="{0D108BD9-81ED-4DB2-BD59-A6C34878D82A}">
                    <a16:rowId xmlns:a16="http://schemas.microsoft.com/office/drawing/2014/main" val="435192003"/>
                  </a:ext>
                </a:extLst>
              </a:tr>
            </a:tbl>
          </a:graphicData>
        </a:graphic>
      </p:graphicFrame>
    </p:spTree>
    <p:extLst>
      <p:ext uri="{BB962C8B-B14F-4D97-AF65-F5344CB8AC3E}">
        <p14:creationId xmlns:p14="http://schemas.microsoft.com/office/powerpoint/2010/main" val="275071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F5F98F-2DD1-1901-AB2A-87721EAE8026}"/>
              </a:ext>
            </a:extLst>
          </p:cNvPr>
          <p:cNvSpPr>
            <a:spLocks noGrp="1"/>
          </p:cNvSpPr>
          <p:nvPr>
            <p:ph type="title"/>
          </p:nvPr>
        </p:nvSpPr>
        <p:spPr>
          <a:xfrm>
            <a:off x="173237" y="85098"/>
            <a:ext cx="11844590" cy="336476"/>
          </a:xfrm>
        </p:spPr>
        <p:txBody>
          <a:bodyPr anchor="t">
            <a:normAutofit fontScale="90000"/>
          </a:bodyPr>
          <a:lstStyle/>
          <a:p>
            <a:pPr algn="ctr"/>
            <a:r>
              <a:rPr lang="en-US" sz="2700" b="1" dirty="0"/>
              <a:t>Analysis</a:t>
            </a:r>
            <a:br>
              <a:rPr lang="en-US" sz="2400" dirty="0"/>
            </a:br>
            <a:endParaRPr lang="en-US" sz="2400" dirty="0"/>
          </a:p>
        </p:txBody>
      </p:sp>
      <p:sp>
        <p:nvSpPr>
          <p:cNvPr id="2" name="Title 1">
            <a:extLst>
              <a:ext uri="{FF2B5EF4-FFF2-40B4-BE49-F238E27FC236}">
                <a16:creationId xmlns:a16="http://schemas.microsoft.com/office/drawing/2014/main" id="{8E04095D-44F3-254D-A959-6DCD7513B80B}"/>
              </a:ext>
            </a:extLst>
          </p:cNvPr>
          <p:cNvSpPr txBox="1">
            <a:spLocks/>
          </p:cNvSpPr>
          <p:nvPr/>
        </p:nvSpPr>
        <p:spPr>
          <a:xfrm>
            <a:off x="173237" y="534389"/>
            <a:ext cx="11844590" cy="60920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spcAft>
                <a:spcPts val="1200"/>
              </a:spcAft>
              <a:buFont typeface="Arial" panose="020B0604020202020204" pitchFamily="34" charset="0"/>
              <a:buChar char="•"/>
            </a:pPr>
            <a:r>
              <a:rPr lang="en-US" sz="2000" dirty="0"/>
              <a:t>All data was analyzed by two-dimensional spectrum analysis (2DSA) for an unbiased hydrodynamic model of data at each wavelength. 2DSA also allows floating of the anisotropy (</a:t>
            </a:r>
            <a:r>
              <a:rPr lang="en-US" sz="2000" dirty="0">
                <a:effectLst/>
                <a:ea typeface="Yu Mincho" panose="02020400000000000000" pitchFamily="18" charset="-128"/>
                <a:cs typeface="Times New Roman" panose="02020603050405020304" pitchFamily="18" charset="0"/>
              </a:rPr>
              <a:t>f/f</a:t>
            </a:r>
            <a:r>
              <a:rPr lang="en-US" sz="2000" baseline="-25000" dirty="0">
                <a:effectLst/>
                <a:ea typeface="Yu Mincho" panose="02020400000000000000" pitchFamily="18" charset="-128"/>
                <a:cs typeface="Times New Roman" panose="02020603050405020304" pitchFamily="18" charset="0"/>
              </a:rPr>
              <a:t>0</a:t>
            </a:r>
            <a:r>
              <a:rPr lang="en-US" sz="2000" dirty="0"/>
              <a:t>) separately from the sedimentation coefficient, and removal of time-invariant and radially invariant noise.</a:t>
            </a:r>
          </a:p>
          <a:p>
            <a:pPr marL="342900" indent="-342900" algn="ctr">
              <a:spcAft>
                <a:spcPts val="1200"/>
              </a:spcAft>
              <a:buFont typeface="Arial" panose="020B0604020202020204" pitchFamily="34" charset="0"/>
              <a:buChar char="•"/>
            </a:pPr>
            <a:r>
              <a:rPr lang="en-US" sz="2000" dirty="0"/>
              <a:t>Genetic algorithm analysis was performed on specific spectra to further refine the 2DSA. This is performed by parsimoniously regularizing and optimizes the position of data within the 2D parameter space defined by anisotropy and size.</a:t>
            </a:r>
          </a:p>
          <a:p>
            <a:pPr marL="342900" indent="-342900" algn="ctr">
              <a:spcAft>
                <a:spcPts val="1200"/>
              </a:spcAft>
              <a:buFont typeface="Arial" panose="020B0604020202020204" pitchFamily="34" charset="0"/>
              <a:buChar char="•"/>
            </a:pPr>
            <a:r>
              <a:rPr lang="en-US" sz="2000" dirty="0"/>
              <a:t>UltraScan predicted the partial specific volume and extinction coefficient of hTIAR from the amino acid sequence, as well as the buffer density and viscosity. WNV-RNA’s extinction coefficient was determined by the nearest-neighbor method.</a:t>
            </a:r>
          </a:p>
          <a:p>
            <a:pPr marL="342900" indent="-342900" algn="ctr">
              <a:spcAft>
                <a:spcPts val="1200"/>
              </a:spcAft>
              <a:buFont typeface="Arial" panose="020B0604020202020204" pitchFamily="34" charset="0"/>
              <a:buChar char="•"/>
            </a:pPr>
            <a:r>
              <a:rPr lang="en-US" sz="2000" dirty="0"/>
              <a:t>Spectral profiles of serial dilutions were found for pure hTIAR, WNV-RNA, and buffer on a benchtop spectrometer and determined to be identical to those from the MWL-AUC in terms of shape and position (though less noisy).</a:t>
            </a:r>
          </a:p>
          <a:p>
            <a:pPr marL="342900" indent="-342900" algn="ctr">
              <a:spcAft>
                <a:spcPts val="1200"/>
              </a:spcAft>
              <a:buFont typeface="Arial" panose="020B0604020202020204" pitchFamily="34" charset="0"/>
              <a:buChar char="•"/>
            </a:pPr>
            <a:r>
              <a:rPr lang="en-US" sz="2000" dirty="0"/>
              <a:t> The serial dilution spectra were used to decompose the MWL-AUC data into 3 separate 3D datasets by a Non-Negative Least Squares (NNLS) algorithm.</a:t>
            </a:r>
          </a:p>
          <a:p>
            <a:pPr marL="342900" indent="-342900" algn="ctr">
              <a:spcAft>
                <a:spcPts val="12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93281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CBFADD-7B53-F9D8-F52F-BC4E62CF7E52}"/>
              </a:ext>
            </a:extLst>
          </p:cNvPr>
          <p:cNvPicPr>
            <a:picLocks noChangeAspect="1"/>
          </p:cNvPicPr>
          <p:nvPr/>
        </p:nvPicPr>
        <p:blipFill>
          <a:blip r:embed="rId2"/>
          <a:stretch>
            <a:fillRect/>
          </a:stretch>
        </p:blipFill>
        <p:spPr>
          <a:xfrm>
            <a:off x="1700169" y="608446"/>
            <a:ext cx="8791662" cy="2256639"/>
          </a:xfrm>
          <a:prstGeom prst="rect">
            <a:avLst/>
          </a:prstGeom>
        </p:spPr>
      </p:pic>
      <p:sp>
        <p:nvSpPr>
          <p:cNvPr id="6" name="Title 1">
            <a:extLst>
              <a:ext uri="{FF2B5EF4-FFF2-40B4-BE49-F238E27FC236}">
                <a16:creationId xmlns:a16="http://schemas.microsoft.com/office/drawing/2014/main" id="{D5F7DE93-66EB-48CB-BE11-066B26009E72}"/>
              </a:ext>
            </a:extLst>
          </p:cNvPr>
          <p:cNvSpPr>
            <a:spLocks noGrp="1"/>
          </p:cNvSpPr>
          <p:nvPr>
            <p:ph type="title"/>
          </p:nvPr>
        </p:nvSpPr>
        <p:spPr>
          <a:xfrm>
            <a:off x="1865474" y="3024240"/>
            <a:ext cx="7992035" cy="2852997"/>
          </a:xfrm>
        </p:spPr>
        <p:txBody>
          <a:bodyPr anchor="t">
            <a:normAutofit/>
          </a:bodyPr>
          <a:lstStyle/>
          <a:p>
            <a:r>
              <a:rPr lang="en-US" sz="2400" b="1" dirty="0"/>
              <a:t>Figure 2: </a:t>
            </a:r>
            <a:br>
              <a:rPr lang="en-US" sz="2400" b="1" dirty="0"/>
            </a:br>
            <a:r>
              <a:rPr lang="en-US" sz="2000" dirty="0"/>
              <a:t>NNLS decomposition of MWL-AUC Data. Four-Dimensional MWL-AUC (left) at initial time point, with the meniscus visible on the far left. Each of these is decomposed into the various chemicals (center) resulting in the spectrally separated 3D datasets (right). The different chromophores used for each constituent allow easier determination of the hydrodynamic contributions of each. TCEP is considered for spectral decomposition but does not sediment and only contributes to the baseline.</a:t>
            </a:r>
            <a:endParaRPr lang="en-US" sz="2400" dirty="0"/>
          </a:p>
        </p:txBody>
      </p:sp>
    </p:spTree>
    <p:extLst>
      <p:ext uri="{BB962C8B-B14F-4D97-AF65-F5344CB8AC3E}">
        <p14:creationId xmlns:p14="http://schemas.microsoft.com/office/powerpoint/2010/main" val="391616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F5F98F-2DD1-1901-AB2A-87721EAE8026}"/>
              </a:ext>
            </a:extLst>
          </p:cNvPr>
          <p:cNvSpPr>
            <a:spLocks noGrp="1"/>
          </p:cNvSpPr>
          <p:nvPr>
            <p:ph type="title"/>
          </p:nvPr>
        </p:nvSpPr>
        <p:spPr>
          <a:xfrm>
            <a:off x="173237" y="85098"/>
            <a:ext cx="11844590" cy="336476"/>
          </a:xfrm>
        </p:spPr>
        <p:txBody>
          <a:bodyPr anchor="t">
            <a:normAutofit fontScale="90000"/>
          </a:bodyPr>
          <a:lstStyle/>
          <a:p>
            <a:pPr algn="ctr"/>
            <a:r>
              <a:rPr lang="en-US" sz="2700" b="1" dirty="0"/>
              <a:t>Analysis</a:t>
            </a:r>
            <a:br>
              <a:rPr lang="en-US" sz="2400" dirty="0"/>
            </a:br>
            <a:endParaRPr lang="en-US" sz="2400" dirty="0"/>
          </a:p>
        </p:txBody>
      </p:sp>
      <p:sp>
        <p:nvSpPr>
          <p:cNvPr id="2" name="Title 1">
            <a:extLst>
              <a:ext uri="{FF2B5EF4-FFF2-40B4-BE49-F238E27FC236}">
                <a16:creationId xmlns:a16="http://schemas.microsoft.com/office/drawing/2014/main" id="{8E04095D-44F3-254D-A959-6DCD7513B80B}"/>
              </a:ext>
            </a:extLst>
          </p:cNvPr>
          <p:cNvSpPr txBox="1">
            <a:spLocks/>
          </p:cNvSpPr>
          <p:nvPr/>
        </p:nvSpPr>
        <p:spPr>
          <a:xfrm>
            <a:off x="173237" y="534389"/>
            <a:ext cx="11844590" cy="60920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ctr">
              <a:spcAft>
                <a:spcPts val="1200"/>
              </a:spcAft>
              <a:buFont typeface="Arial" panose="020B0604020202020204" pitchFamily="34" charset="0"/>
              <a:buChar char="•"/>
            </a:pPr>
            <a:r>
              <a:rPr lang="en-US" sz="2000" dirty="0"/>
              <a:t>The spectrally separated datasets from Figure 2 were then fitted globally to a 2DSA-Monte Carlo solution, and the 10:1 hTIAR:WNV-RNA experiment was fitted to a global genetic analysis.</a:t>
            </a:r>
          </a:p>
          <a:p>
            <a:pPr marL="342900" indent="-342900" algn="ctr">
              <a:spcAft>
                <a:spcPts val="1200"/>
              </a:spcAft>
              <a:buFont typeface="Arial" panose="020B0604020202020204" pitchFamily="34" charset="0"/>
              <a:buChar char="•"/>
            </a:pPr>
            <a:r>
              <a:rPr lang="en-US" sz="2000" dirty="0"/>
              <a:t>Globally fitting both protein and RNA datasets simultaneously fits all hydrodynamically distinct components to a common distribution of sedimentation and diffusion coefficients.</a:t>
            </a:r>
          </a:p>
          <a:p>
            <a:pPr marL="342900" indent="-342900" algn="ctr">
              <a:spcAft>
                <a:spcPts val="1200"/>
              </a:spcAft>
              <a:buFont typeface="Arial" panose="020B0604020202020204" pitchFamily="34" charset="0"/>
              <a:buChar char="•"/>
            </a:pPr>
            <a:r>
              <a:rPr lang="en-US" sz="2000" dirty="0"/>
              <a:t>Species will be found in multiple datasets, but the amplitude for each dataset may differ. If the compound isn’t found in a model, then its amplitude will be set to zero.</a:t>
            </a:r>
          </a:p>
          <a:p>
            <a:pPr marL="342900" indent="-342900" algn="ctr">
              <a:spcAft>
                <a:spcPts val="1200"/>
              </a:spcAft>
              <a:buFont typeface="Arial" panose="020B0604020202020204" pitchFamily="34" charset="0"/>
              <a:buChar char="•"/>
            </a:pPr>
            <a:r>
              <a:rPr lang="en-US" sz="2000" dirty="0"/>
              <a:t>Once absorption has been converted to molar concentration, the amplitude will be related to the concentration and molar ratios will be directly available</a:t>
            </a:r>
          </a:p>
        </p:txBody>
      </p:sp>
    </p:spTree>
    <p:extLst>
      <p:ext uri="{BB962C8B-B14F-4D97-AF65-F5344CB8AC3E}">
        <p14:creationId xmlns:p14="http://schemas.microsoft.com/office/powerpoint/2010/main" val="719233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1664</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Courier New</vt:lpstr>
      <vt:lpstr>Office Theme</vt:lpstr>
      <vt:lpstr>Spectral and Hydrodynamic Analysis of West Nile Virus RNA— Protein Interactions by Multiwavelength Sedimentation Velocity in the Analytical Ultracentrifuge  By Jin Zhang, et al.  Presented by Nick O’Connor </vt:lpstr>
      <vt:lpstr>Presentation Layout </vt:lpstr>
      <vt:lpstr>Abstract and Background </vt:lpstr>
      <vt:lpstr>West Nile Virus RNA and human TIAR </vt:lpstr>
      <vt:lpstr>Left (Figure 1): Predicted secondary structure of the 75 nucleotide WNV-RNA. The sequence of the 20 nucleotide long central loop region of the WNV fragment is marked in red. Bottom: AlphaFold structure (AF-Q01085-F1) of hTIAR, colored blue to red, N-Terminus to C-Terminus.</vt:lpstr>
      <vt:lpstr>Methods </vt:lpstr>
      <vt:lpstr>Analysis </vt:lpstr>
      <vt:lpstr>Figure 2:  NNLS decomposition of MWL-AUC Data. Four-Dimensional MWL-AUC (left) at initial time point, with the meniscus visible on the far left. Each of these is decomposed into the various chemicals (center) resulting in the spectrally separated 3D datasets (right). The different chromophores used for each constituent allow easier determination of the hydrodynamic contributions of each. TCEP is considered for spectral decomposition but does not sediment and only contributes to the baseline.</vt:lpstr>
      <vt:lpstr>Analysis </vt:lpstr>
      <vt:lpstr>Figure 3:  Global 2DSA-Monte Carlo models obtained from decomposed RNA and hTIAR datasets. Each plot is made of different molar ratios, denoted on the plot, hTIAR in red and RNA in blue.   Increase of hTIAR results in a shift to higher molecular weight complexes, as evidenced by the increasing Sedimentation Coefficient. At 10:1 hTIAR:RNA, additional protein is noted at s=2.45, the same s found in the control run suggesting excess protein is not binding the RNA.  Broad peaks indicate a reaction boundary, and the lack of free peaks matching the controls indicates tight binding of hTIAR to RNA.   All experiments used 1.16 μM RNA, with the control and 10:1 experiment run on 11.6 μM hTIAR, and appropriate concentrations for the 3:1 and 6:1 experiments. All plots are shown as g(s) distributions with dC/ds on the Y-axis.</vt:lpstr>
      <vt:lpstr>Figure 3:  By integrating the peaks, molar ratios were found for each compound.  The 3:1 Experiment has a 1.6:1 molar ratio of protein to RNA, centered at 6.43 S.  The 6:1 Experiment has a 4.25:1 molar ratio, centered at 7.69 S.  The 10:1 Experiment is now 4.30:1 molar ratio but has shifted to 8.78 S and is a tighter peak.  The tightening of the peak, as well as the increase in sedimentation coefficient, show the reaction boundary, or the number of intermediate complexes, are decreasing toward one single complex species. The appearance of free protein in 10:1 further supports this theory.  Kd is incapable of being resolved from this experiment as it appears to be very low and beyond the detection of this instrument.</vt:lpstr>
      <vt:lpstr>Figure 4:  Global genetic algorithm-Monte Carlo analysis of the 10:1 protein:RNA experiment, protein as red and RNA as blue. Plots A and C shown hTIAR and RNA, respectively, on their own, with D showing the combined plots, while B is the 2DSA-Monte Carlo from Figure 3.   Each dot represents the amplitude of a fitted solute resolved both by size (s20,W) and anisotropy (frictional ratio, f/f0), with purple dots representing the complex.  Integration limits for the 8.78 S complex are within the black box of D, with all confidence limits being fairly broad due to limits in radial resolution and limited diffusion signal at the selected rotor speed. Anisotropy for free hTIAR is unreliable as the partial specific volume was assumed as consistent with 4:1 for all species.</vt:lpstr>
      <vt:lpstr>An ITC isotherm was performed on the complex to compare with the MWL-AUC data. The shape of this curve showed a complex, multi-stage binding ratio and continued to increase up to a 5.5:1 molar ratio, a higher ratio than determined by the MWL-AUC</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Spectral and Hydrodynamic Analysis of West Nile Virus RNA— Protein Interactions by Multiwavelength Sedimentation Velocity in the Analytical Ultracentrifuge  By Jin Zhang, et al.  Presented by Nick O’Connor </dc:title>
  <dc:creator>Nick O'Connor</dc:creator>
  <cp:lastModifiedBy>Nick O'Connor</cp:lastModifiedBy>
  <cp:revision>18</cp:revision>
  <dcterms:created xsi:type="dcterms:W3CDTF">2023-02-01T08:07:52Z</dcterms:created>
  <dcterms:modified xsi:type="dcterms:W3CDTF">2023-02-01T19:02:40Z</dcterms:modified>
</cp:coreProperties>
</file>