
<file path=[Content_Types].xml><?xml version="1.0" encoding="utf-8"?>
<Types xmlns="http://schemas.openxmlformats.org/package/2006/content-types">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2" r:id="rId4"/>
    <p:sldId id="260" r:id="rId5"/>
    <p:sldId id="258" r:id="rId6"/>
    <p:sldId id="277" r:id="rId7"/>
    <p:sldId id="261" r:id="rId8"/>
    <p:sldId id="276" r:id="rId9"/>
    <p:sldId id="259" r:id="rId10"/>
    <p:sldId id="263" r:id="rId11"/>
    <p:sldId id="264" r:id="rId12"/>
    <p:sldId id="279" r:id="rId13"/>
    <p:sldId id="265" r:id="rId14"/>
    <p:sldId id="278" r:id="rId15"/>
    <p:sldId id="282" r:id="rId16"/>
    <p:sldId id="283" r:id="rId17"/>
    <p:sldId id="284" r:id="rId18"/>
    <p:sldId id="280" r:id="rId19"/>
    <p:sldId id="281" r:id="rId20"/>
    <p:sldId id="274" r:id="rId21"/>
    <p:sldId id="27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0" autoAdjust="0"/>
    <p:restoredTop sz="94660"/>
  </p:normalViewPr>
  <p:slideViewPr>
    <p:cSldViewPr snapToGrid="0">
      <p:cViewPr>
        <p:scale>
          <a:sx n="90" d="100"/>
          <a:sy n="90" d="100"/>
        </p:scale>
        <p:origin x="200" y="3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A9686B-1E51-4F88-8830-F68BD472B329}" type="doc">
      <dgm:prSet loTypeId="urn:microsoft.com/office/officeart/2016/7/layout/BasicLinearProcessNumbered" loCatId="process" qsTypeId="urn:microsoft.com/office/officeart/2005/8/quickstyle/simple1" qsCatId="simple" csTypeId="urn:microsoft.com/office/officeart/2005/8/colors/colorful2" csCatId="colorful" phldr="1"/>
      <dgm:spPr/>
      <dgm:t>
        <a:bodyPr/>
        <a:lstStyle/>
        <a:p>
          <a:endParaRPr lang="en-US"/>
        </a:p>
      </dgm:t>
    </dgm:pt>
    <dgm:pt modelId="{D9B0C8A3-E636-4ACB-BF46-0D1B4F92928D}">
      <dgm:prSet custT="1"/>
      <dgm:spPr/>
      <dgm:t>
        <a:bodyPr/>
        <a:lstStyle/>
        <a:p>
          <a:r>
            <a:rPr lang="en-CA" sz="2000" dirty="0"/>
            <a:t>Find far red emitting FPs that have high quantum yield, low photobleaching and no phototoxic stress</a:t>
          </a:r>
          <a:endParaRPr lang="en-US" sz="2000" dirty="0"/>
        </a:p>
      </dgm:t>
    </dgm:pt>
    <dgm:pt modelId="{894962DD-1820-4264-A507-A4E6311A57F7}" type="parTrans" cxnId="{AF360597-69AA-4089-B712-459E755DBC8B}">
      <dgm:prSet/>
      <dgm:spPr/>
      <dgm:t>
        <a:bodyPr/>
        <a:lstStyle/>
        <a:p>
          <a:endParaRPr lang="en-US"/>
        </a:p>
      </dgm:t>
    </dgm:pt>
    <dgm:pt modelId="{5D02ADD8-1B7C-40A9-ACE6-384779EEF8F5}" type="sibTrans" cxnId="{AF360597-69AA-4089-B712-459E755DBC8B}">
      <dgm:prSet phldrT="1" phldr="0"/>
      <dgm:spPr/>
      <dgm:t>
        <a:bodyPr/>
        <a:lstStyle/>
        <a:p>
          <a:r>
            <a:rPr lang="en-US"/>
            <a:t>1</a:t>
          </a:r>
        </a:p>
      </dgm:t>
    </dgm:pt>
    <dgm:pt modelId="{08A7B96A-F7FF-4033-AA32-951C8245F928}">
      <dgm:prSet/>
      <dgm:spPr/>
      <dgm:t>
        <a:bodyPr/>
        <a:lstStyle/>
        <a:p>
          <a:r>
            <a:rPr lang="en-CA" dirty="0"/>
            <a:t>Determine STED resolution, labeling efficiency and density of FP</a:t>
          </a:r>
          <a:endParaRPr lang="en-US" dirty="0"/>
        </a:p>
      </dgm:t>
    </dgm:pt>
    <dgm:pt modelId="{4B6A307F-5D69-4A29-A89C-A2FD953A725A}" type="parTrans" cxnId="{F11B0F4C-0550-4985-B6EC-D08289AF2CD6}">
      <dgm:prSet/>
      <dgm:spPr/>
      <dgm:t>
        <a:bodyPr/>
        <a:lstStyle/>
        <a:p>
          <a:endParaRPr lang="en-US"/>
        </a:p>
      </dgm:t>
    </dgm:pt>
    <dgm:pt modelId="{8B343F94-940E-4468-971F-5FCABCCF9A06}" type="sibTrans" cxnId="{F11B0F4C-0550-4985-B6EC-D08289AF2CD6}">
      <dgm:prSet phldrT="3" phldr="0"/>
      <dgm:spPr/>
      <dgm:t>
        <a:bodyPr/>
        <a:lstStyle/>
        <a:p>
          <a:r>
            <a:rPr lang="en-US"/>
            <a:t>3</a:t>
          </a:r>
        </a:p>
      </dgm:t>
    </dgm:pt>
    <dgm:pt modelId="{D8F531CD-1B8C-4D9F-9D2B-E2FAFCBCCD7D}">
      <dgm:prSet/>
      <dgm:spPr/>
      <dgm:t>
        <a:bodyPr/>
        <a:lstStyle/>
        <a:p>
          <a:r>
            <a:rPr lang="en-CA" dirty="0"/>
            <a:t>Determine best expression level of FP for best detail imaging</a:t>
          </a:r>
          <a:endParaRPr lang="en-US" dirty="0"/>
        </a:p>
      </dgm:t>
    </dgm:pt>
    <dgm:pt modelId="{CC8170CF-E002-4FDA-8697-62BE473A3C9C}" type="parTrans" cxnId="{F617EC0D-8148-4DE0-8051-29E9418B215B}">
      <dgm:prSet/>
      <dgm:spPr/>
      <dgm:t>
        <a:bodyPr/>
        <a:lstStyle/>
        <a:p>
          <a:endParaRPr lang="en-US"/>
        </a:p>
      </dgm:t>
    </dgm:pt>
    <dgm:pt modelId="{4E123E68-1FD5-47C6-9DFD-169DEE050F54}" type="sibTrans" cxnId="{F617EC0D-8148-4DE0-8051-29E9418B215B}">
      <dgm:prSet phldrT="4" phldr="0"/>
      <dgm:spPr/>
      <dgm:t>
        <a:bodyPr/>
        <a:lstStyle/>
        <a:p>
          <a:r>
            <a:rPr lang="en-US"/>
            <a:t>4</a:t>
          </a:r>
        </a:p>
      </dgm:t>
    </dgm:pt>
    <dgm:pt modelId="{0E665658-3C2A-4A7A-8A22-82F6E799074D}">
      <dgm:prSet/>
      <dgm:spPr/>
      <dgm:t>
        <a:bodyPr/>
        <a:lstStyle/>
        <a:p>
          <a:r>
            <a:rPr lang="en-US" dirty="0"/>
            <a:t>Find</a:t>
          </a:r>
          <a:r>
            <a:rPr lang="en-US" baseline="0" dirty="0"/>
            <a:t> Actin binding proteins that don’t cause morphological changes of dendritic spines</a:t>
          </a:r>
          <a:endParaRPr lang="en-US" dirty="0"/>
        </a:p>
      </dgm:t>
    </dgm:pt>
    <dgm:pt modelId="{6591D434-3CFB-493F-84B9-FD2368D70B89}" type="parTrans" cxnId="{C5058223-2C4A-43B6-9125-71091027F8E1}">
      <dgm:prSet/>
      <dgm:spPr/>
      <dgm:t>
        <a:bodyPr/>
        <a:lstStyle/>
        <a:p>
          <a:endParaRPr lang="en-CA"/>
        </a:p>
      </dgm:t>
    </dgm:pt>
    <dgm:pt modelId="{194860B5-62F0-4F80-9CDD-2E5894DF342E}" type="sibTrans" cxnId="{C5058223-2C4A-43B6-9125-71091027F8E1}">
      <dgm:prSet phldrT="2" phldr="0"/>
      <dgm:spPr/>
      <dgm:t>
        <a:bodyPr/>
        <a:lstStyle/>
        <a:p>
          <a:r>
            <a:rPr lang="en-CA"/>
            <a:t>2</a:t>
          </a:r>
        </a:p>
      </dgm:t>
    </dgm:pt>
    <dgm:pt modelId="{515E2D82-52E9-4FB2-96CA-1DDB491C96A8}" type="pres">
      <dgm:prSet presAssocID="{62A9686B-1E51-4F88-8830-F68BD472B329}" presName="Name0" presStyleCnt="0">
        <dgm:presLayoutVars>
          <dgm:animLvl val="lvl"/>
          <dgm:resizeHandles val="exact"/>
        </dgm:presLayoutVars>
      </dgm:prSet>
      <dgm:spPr/>
    </dgm:pt>
    <dgm:pt modelId="{094FE15A-1BE3-4B94-A60D-9EC7FE981E45}" type="pres">
      <dgm:prSet presAssocID="{D9B0C8A3-E636-4ACB-BF46-0D1B4F92928D}" presName="compositeNode" presStyleCnt="0">
        <dgm:presLayoutVars>
          <dgm:bulletEnabled val="1"/>
        </dgm:presLayoutVars>
      </dgm:prSet>
      <dgm:spPr/>
    </dgm:pt>
    <dgm:pt modelId="{DBC141FE-B9AD-4772-9C64-ED1FDAFAA5E6}" type="pres">
      <dgm:prSet presAssocID="{D9B0C8A3-E636-4ACB-BF46-0D1B4F92928D}" presName="bgRect" presStyleLbl="bgAccFollowNode1" presStyleIdx="0" presStyleCnt="4"/>
      <dgm:spPr/>
    </dgm:pt>
    <dgm:pt modelId="{96450DD9-D8D6-40B4-8ECC-8EA25AD86D2B}" type="pres">
      <dgm:prSet presAssocID="{5D02ADD8-1B7C-40A9-ACE6-384779EEF8F5}" presName="sibTransNodeCircle" presStyleLbl="alignNode1" presStyleIdx="0" presStyleCnt="8">
        <dgm:presLayoutVars>
          <dgm:chMax val="0"/>
          <dgm:bulletEnabled/>
        </dgm:presLayoutVars>
      </dgm:prSet>
      <dgm:spPr/>
    </dgm:pt>
    <dgm:pt modelId="{07FE60CE-E1DF-4451-95DB-CD60D53A95E9}" type="pres">
      <dgm:prSet presAssocID="{D9B0C8A3-E636-4ACB-BF46-0D1B4F92928D}" presName="bottomLine" presStyleLbl="alignNode1" presStyleIdx="1" presStyleCnt="8">
        <dgm:presLayoutVars/>
      </dgm:prSet>
      <dgm:spPr/>
    </dgm:pt>
    <dgm:pt modelId="{8838EF0B-7F6A-486B-8213-A9CFB33B37A7}" type="pres">
      <dgm:prSet presAssocID="{D9B0C8A3-E636-4ACB-BF46-0D1B4F92928D}" presName="nodeText" presStyleLbl="bgAccFollowNode1" presStyleIdx="0" presStyleCnt="4">
        <dgm:presLayoutVars>
          <dgm:bulletEnabled val="1"/>
        </dgm:presLayoutVars>
      </dgm:prSet>
      <dgm:spPr/>
    </dgm:pt>
    <dgm:pt modelId="{822CDEB8-3C25-4474-9232-C879D280F78C}" type="pres">
      <dgm:prSet presAssocID="{5D02ADD8-1B7C-40A9-ACE6-384779EEF8F5}" presName="sibTrans" presStyleCnt="0"/>
      <dgm:spPr/>
    </dgm:pt>
    <dgm:pt modelId="{33202FC1-8B2C-4FD6-9C9E-0A28CBD8EF92}" type="pres">
      <dgm:prSet presAssocID="{0E665658-3C2A-4A7A-8A22-82F6E799074D}" presName="compositeNode" presStyleCnt="0">
        <dgm:presLayoutVars>
          <dgm:bulletEnabled val="1"/>
        </dgm:presLayoutVars>
      </dgm:prSet>
      <dgm:spPr/>
    </dgm:pt>
    <dgm:pt modelId="{033AFD0F-9788-41EA-9587-363E40F95C06}" type="pres">
      <dgm:prSet presAssocID="{0E665658-3C2A-4A7A-8A22-82F6E799074D}" presName="bgRect" presStyleLbl="bgAccFollowNode1" presStyleIdx="1" presStyleCnt="4"/>
      <dgm:spPr/>
    </dgm:pt>
    <dgm:pt modelId="{4A0471FD-9EEB-4FBD-BCD3-478BCF280BB9}" type="pres">
      <dgm:prSet presAssocID="{194860B5-62F0-4F80-9CDD-2E5894DF342E}" presName="sibTransNodeCircle" presStyleLbl="alignNode1" presStyleIdx="2" presStyleCnt="8">
        <dgm:presLayoutVars>
          <dgm:chMax val="0"/>
          <dgm:bulletEnabled/>
        </dgm:presLayoutVars>
      </dgm:prSet>
      <dgm:spPr/>
    </dgm:pt>
    <dgm:pt modelId="{787DF6EB-62F7-47B7-A540-84DA8EB7D122}" type="pres">
      <dgm:prSet presAssocID="{0E665658-3C2A-4A7A-8A22-82F6E799074D}" presName="bottomLine" presStyleLbl="alignNode1" presStyleIdx="3" presStyleCnt="8">
        <dgm:presLayoutVars/>
      </dgm:prSet>
      <dgm:spPr/>
    </dgm:pt>
    <dgm:pt modelId="{2A403A83-35FA-4F52-8326-A550DE21096A}" type="pres">
      <dgm:prSet presAssocID="{0E665658-3C2A-4A7A-8A22-82F6E799074D}" presName="nodeText" presStyleLbl="bgAccFollowNode1" presStyleIdx="1" presStyleCnt="4">
        <dgm:presLayoutVars>
          <dgm:bulletEnabled val="1"/>
        </dgm:presLayoutVars>
      </dgm:prSet>
      <dgm:spPr/>
    </dgm:pt>
    <dgm:pt modelId="{D976ED06-94C4-4E67-AD3B-E4BB15E381B9}" type="pres">
      <dgm:prSet presAssocID="{194860B5-62F0-4F80-9CDD-2E5894DF342E}" presName="sibTrans" presStyleCnt="0"/>
      <dgm:spPr/>
    </dgm:pt>
    <dgm:pt modelId="{0C9F262D-2347-42B7-8089-15AE54D05534}" type="pres">
      <dgm:prSet presAssocID="{08A7B96A-F7FF-4033-AA32-951C8245F928}" presName="compositeNode" presStyleCnt="0">
        <dgm:presLayoutVars>
          <dgm:bulletEnabled val="1"/>
        </dgm:presLayoutVars>
      </dgm:prSet>
      <dgm:spPr/>
    </dgm:pt>
    <dgm:pt modelId="{6D008B62-3E61-4E8F-A525-B67EE27DB07E}" type="pres">
      <dgm:prSet presAssocID="{08A7B96A-F7FF-4033-AA32-951C8245F928}" presName="bgRect" presStyleLbl="bgAccFollowNode1" presStyleIdx="2" presStyleCnt="4"/>
      <dgm:spPr/>
    </dgm:pt>
    <dgm:pt modelId="{54F64C70-B432-4BA4-9C2F-DA021247FFA3}" type="pres">
      <dgm:prSet presAssocID="{8B343F94-940E-4468-971F-5FCABCCF9A06}" presName="sibTransNodeCircle" presStyleLbl="alignNode1" presStyleIdx="4" presStyleCnt="8">
        <dgm:presLayoutVars>
          <dgm:chMax val="0"/>
          <dgm:bulletEnabled/>
        </dgm:presLayoutVars>
      </dgm:prSet>
      <dgm:spPr/>
    </dgm:pt>
    <dgm:pt modelId="{23EFE122-B751-4F33-9420-9EFE96C77247}" type="pres">
      <dgm:prSet presAssocID="{08A7B96A-F7FF-4033-AA32-951C8245F928}" presName="bottomLine" presStyleLbl="alignNode1" presStyleIdx="5" presStyleCnt="8">
        <dgm:presLayoutVars/>
      </dgm:prSet>
      <dgm:spPr/>
    </dgm:pt>
    <dgm:pt modelId="{C320451E-AA31-4178-A402-DAD755C62AD4}" type="pres">
      <dgm:prSet presAssocID="{08A7B96A-F7FF-4033-AA32-951C8245F928}" presName="nodeText" presStyleLbl="bgAccFollowNode1" presStyleIdx="2" presStyleCnt="4">
        <dgm:presLayoutVars>
          <dgm:bulletEnabled val="1"/>
        </dgm:presLayoutVars>
      </dgm:prSet>
      <dgm:spPr/>
    </dgm:pt>
    <dgm:pt modelId="{B5AA7943-F04E-4876-AABB-4B4E2BA5F3C2}" type="pres">
      <dgm:prSet presAssocID="{8B343F94-940E-4468-971F-5FCABCCF9A06}" presName="sibTrans" presStyleCnt="0"/>
      <dgm:spPr/>
    </dgm:pt>
    <dgm:pt modelId="{A77AC943-CF14-4508-B776-A81C68E5DD7D}" type="pres">
      <dgm:prSet presAssocID="{D8F531CD-1B8C-4D9F-9D2B-E2FAFCBCCD7D}" presName="compositeNode" presStyleCnt="0">
        <dgm:presLayoutVars>
          <dgm:bulletEnabled val="1"/>
        </dgm:presLayoutVars>
      </dgm:prSet>
      <dgm:spPr/>
    </dgm:pt>
    <dgm:pt modelId="{E4702537-C47B-4999-AA8D-B2E7DAA64FA8}" type="pres">
      <dgm:prSet presAssocID="{D8F531CD-1B8C-4D9F-9D2B-E2FAFCBCCD7D}" presName="bgRect" presStyleLbl="bgAccFollowNode1" presStyleIdx="3" presStyleCnt="4"/>
      <dgm:spPr/>
    </dgm:pt>
    <dgm:pt modelId="{D4DB7FA6-9765-4F78-9E12-A1639EB767E0}" type="pres">
      <dgm:prSet presAssocID="{4E123E68-1FD5-47C6-9DFD-169DEE050F54}" presName="sibTransNodeCircle" presStyleLbl="alignNode1" presStyleIdx="6" presStyleCnt="8">
        <dgm:presLayoutVars>
          <dgm:chMax val="0"/>
          <dgm:bulletEnabled/>
        </dgm:presLayoutVars>
      </dgm:prSet>
      <dgm:spPr/>
    </dgm:pt>
    <dgm:pt modelId="{6F6C6604-D4F6-44E8-82C1-C78FA3EAF9CF}" type="pres">
      <dgm:prSet presAssocID="{D8F531CD-1B8C-4D9F-9D2B-E2FAFCBCCD7D}" presName="bottomLine" presStyleLbl="alignNode1" presStyleIdx="7" presStyleCnt="8">
        <dgm:presLayoutVars/>
      </dgm:prSet>
      <dgm:spPr/>
    </dgm:pt>
    <dgm:pt modelId="{E9153D9D-6834-4DC3-9B8C-8B6891A0604F}" type="pres">
      <dgm:prSet presAssocID="{D8F531CD-1B8C-4D9F-9D2B-E2FAFCBCCD7D}" presName="nodeText" presStyleLbl="bgAccFollowNode1" presStyleIdx="3" presStyleCnt="4">
        <dgm:presLayoutVars>
          <dgm:bulletEnabled val="1"/>
        </dgm:presLayoutVars>
      </dgm:prSet>
      <dgm:spPr/>
    </dgm:pt>
  </dgm:ptLst>
  <dgm:cxnLst>
    <dgm:cxn modelId="{11085E08-EB37-4E8A-BD3D-07EA1CA56E9F}" type="presOf" srcId="{08A7B96A-F7FF-4033-AA32-951C8245F928}" destId="{C320451E-AA31-4178-A402-DAD755C62AD4}" srcOrd="1" destOrd="0" presId="urn:microsoft.com/office/officeart/2016/7/layout/BasicLinearProcessNumbered"/>
    <dgm:cxn modelId="{936E140B-1645-401C-8A90-34AF84274842}" type="presOf" srcId="{D8F531CD-1B8C-4D9F-9D2B-E2FAFCBCCD7D}" destId="{E9153D9D-6834-4DC3-9B8C-8B6891A0604F}" srcOrd="1" destOrd="0" presId="urn:microsoft.com/office/officeart/2016/7/layout/BasicLinearProcessNumbered"/>
    <dgm:cxn modelId="{F617EC0D-8148-4DE0-8051-29E9418B215B}" srcId="{62A9686B-1E51-4F88-8830-F68BD472B329}" destId="{D8F531CD-1B8C-4D9F-9D2B-E2FAFCBCCD7D}" srcOrd="3" destOrd="0" parTransId="{CC8170CF-E002-4FDA-8697-62BE473A3C9C}" sibTransId="{4E123E68-1FD5-47C6-9DFD-169DEE050F54}"/>
    <dgm:cxn modelId="{6C33A90F-732F-431F-AA93-AB3AE7011507}" type="presOf" srcId="{08A7B96A-F7FF-4033-AA32-951C8245F928}" destId="{6D008B62-3E61-4E8F-A525-B67EE27DB07E}" srcOrd="0" destOrd="0" presId="urn:microsoft.com/office/officeart/2016/7/layout/BasicLinearProcessNumbered"/>
    <dgm:cxn modelId="{C5058223-2C4A-43B6-9125-71091027F8E1}" srcId="{62A9686B-1E51-4F88-8830-F68BD472B329}" destId="{0E665658-3C2A-4A7A-8A22-82F6E799074D}" srcOrd="1" destOrd="0" parTransId="{6591D434-3CFB-493F-84B9-FD2368D70B89}" sibTransId="{194860B5-62F0-4F80-9CDD-2E5894DF342E}"/>
    <dgm:cxn modelId="{99106660-B67A-49DF-BE96-5DB89169DE6C}" type="presOf" srcId="{194860B5-62F0-4F80-9CDD-2E5894DF342E}" destId="{4A0471FD-9EEB-4FBD-BCD3-478BCF280BB9}" srcOrd="0" destOrd="0" presId="urn:microsoft.com/office/officeart/2016/7/layout/BasicLinearProcessNumbered"/>
    <dgm:cxn modelId="{8F093669-0010-4B93-BFE7-23BD81B1B92D}" type="presOf" srcId="{0E665658-3C2A-4A7A-8A22-82F6E799074D}" destId="{2A403A83-35FA-4F52-8326-A550DE21096A}" srcOrd="1" destOrd="0" presId="urn:microsoft.com/office/officeart/2016/7/layout/BasicLinearProcessNumbered"/>
    <dgm:cxn modelId="{26B1B06B-E152-4497-BE59-7C1B76F75A94}" type="presOf" srcId="{D9B0C8A3-E636-4ACB-BF46-0D1B4F92928D}" destId="{DBC141FE-B9AD-4772-9C64-ED1FDAFAA5E6}" srcOrd="0" destOrd="0" presId="urn:microsoft.com/office/officeart/2016/7/layout/BasicLinearProcessNumbered"/>
    <dgm:cxn modelId="{F11B0F4C-0550-4985-B6EC-D08289AF2CD6}" srcId="{62A9686B-1E51-4F88-8830-F68BD472B329}" destId="{08A7B96A-F7FF-4033-AA32-951C8245F928}" srcOrd="2" destOrd="0" parTransId="{4B6A307F-5D69-4A29-A89C-A2FD953A725A}" sibTransId="{8B343F94-940E-4468-971F-5FCABCCF9A06}"/>
    <dgm:cxn modelId="{54668651-B8DC-47E8-8876-89021ECFAA9C}" type="presOf" srcId="{D9B0C8A3-E636-4ACB-BF46-0D1B4F92928D}" destId="{8838EF0B-7F6A-486B-8213-A9CFB33B37A7}" srcOrd="1" destOrd="0" presId="urn:microsoft.com/office/officeart/2016/7/layout/BasicLinearProcessNumbered"/>
    <dgm:cxn modelId="{330C4E7A-EF35-43F8-8572-2B7CF417E68A}" type="presOf" srcId="{4E123E68-1FD5-47C6-9DFD-169DEE050F54}" destId="{D4DB7FA6-9765-4F78-9E12-A1639EB767E0}" srcOrd="0" destOrd="0" presId="urn:microsoft.com/office/officeart/2016/7/layout/BasicLinearProcessNumbered"/>
    <dgm:cxn modelId="{AF360597-69AA-4089-B712-459E755DBC8B}" srcId="{62A9686B-1E51-4F88-8830-F68BD472B329}" destId="{D9B0C8A3-E636-4ACB-BF46-0D1B4F92928D}" srcOrd="0" destOrd="0" parTransId="{894962DD-1820-4264-A507-A4E6311A57F7}" sibTransId="{5D02ADD8-1B7C-40A9-ACE6-384779EEF8F5}"/>
    <dgm:cxn modelId="{6783D1B1-B73C-4EAB-98AF-52EFFE4AF691}" type="presOf" srcId="{D8F531CD-1B8C-4D9F-9D2B-E2FAFCBCCD7D}" destId="{E4702537-C47B-4999-AA8D-B2E7DAA64FA8}" srcOrd="0" destOrd="0" presId="urn:microsoft.com/office/officeart/2016/7/layout/BasicLinearProcessNumbered"/>
    <dgm:cxn modelId="{175D01D2-1078-4774-8410-E935A7E0799D}" type="presOf" srcId="{62A9686B-1E51-4F88-8830-F68BD472B329}" destId="{515E2D82-52E9-4FB2-96CA-1DDB491C96A8}" srcOrd="0" destOrd="0" presId="urn:microsoft.com/office/officeart/2016/7/layout/BasicLinearProcessNumbered"/>
    <dgm:cxn modelId="{3D932AE5-BD47-4722-8C3D-D8FC4E745C68}" type="presOf" srcId="{5D02ADD8-1B7C-40A9-ACE6-384779EEF8F5}" destId="{96450DD9-D8D6-40B4-8ECC-8EA25AD86D2B}" srcOrd="0" destOrd="0" presId="urn:microsoft.com/office/officeart/2016/7/layout/BasicLinearProcessNumbered"/>
    <dgm:cxn modelId="{DEE3D4F4-3C33-45AF-B200-17325261C318}" type="presOf" srcId="{0E665658-3C2A-4A7A-8A22-82F6E799074D}" destId="{033AFD0F-9788-41EA-9587-363E40F95C06}" srcOrd="0" destOrd="0" presId="urn:microsoft.com/office/officeart/2016/7/layout/BasicLinearProcessNumbered"/>
    <dgm:cxn modelId="{356B15F8-CD1C-4B63-8A0B-3EB1739CDB42}" type="presOf" srcId="{8B343F94-940E-4468-971F-5FCABCCF9A06}" destId="{54F64C70-B432-4BA4-9C2F-DA021247FFA3}" srcOrd="0" destOrd="0" presId="urn:microsoft.com/office/officeart/2016/7/layout/BasicLinearProcessNumbered"/>
    <dgm:cxn modelId="{70B635F0-9DD7-4CCA-8C6C-B27019E2707E}" type="presParOf" srcId="{515E2D82-52E9-4FB2-96CA-1DDB491C96A8}" destId="{094FE15A-1BE3-4B94-A60D-9EC7FE981E45}" srcOrd="0" destOrd="0" presId="urn:microsoft.com/office/officeart/2016/7/layout/BasicLinearProcessNumbered"/>
    <dgm:cxn modelId="{411C69D0-A523-4C1B-BA1E-D0E3FEBF8FCF}" type="presParOf" srcId="{094FE15A-1BE3-4B94-A60D-9EC7FE981E45}" destId="{DBC141FE-B9AD-4772-9C64-ED1FDAFAA5E6}" srcOrd="0" destOrd="0" presId="urn:microsoft.com/office/officeart/2016/7/layout/BasicLinearProcessNumbered"/>
    <dgm:cxn modelId="{784DF759-E9E0-4AB1-B5E5-1176531C40A8}" type="presParOf" srcId="{094FE15A-1BE3-4B94-A60D-9EC7FE981E45}" destId="{96450DD9-D8D6-40B4-8ECC-8EA25AD86D2B}" srcOrd="1" destOrd="0" presId="urn:microsoft.com/office/officeart/2016/7/layout/BasicLinearProcessNumbered"/>
    <dgm:cxn modelId="{4D1D9F50-7EA4-4790-818A-7925CEB5F161}" type="presParOf" srcId="{094FE15A-1BE3-4B94-A60D-9EC7FE981E45}" destId="{07FE60CE-E1DF-4451-95DB-CD60D53A95E9}" srcOrd="2" destOrd="0" presId="urn:microsoft.com/office/officeart/2016/7/layout/BasicLinearProcessNumbered"/>
    <dgm:cxn modelId="{00F452A6-67F0-43F4-A44E-FD0186FA5F7E}" type="presParOf" srcId="{094FE15A-1BE3-4B94-A60D-9EC7FE981E45}" destId="{8838EF0B-7F6A-486B-8213-A9CFB33B37A7}" srcOrd="3" destOrd="0" presId="urn:microsoft.com/office/officeart/2016/7/layout/BasicLinearProcessNumbered"/>
    <dgm:cxn modelId="{E69D3FDD-1EC0-412E-8FB9-4403AEC45571}" type="presParOf" srcId="{515E2D82-52E9-4FB2-96CA-1DDB491C96A8}" destId="{822CDEB8-3C25-4474-9232-C879D280F78C}" srcOrd="1" destOrd="0" presId="urn:microsoft.com/office/officeart/2016/7/layout/BasicLinearProcessNumbered"/>
    <dgm:cxn modelId="{0C283204-165E-407D-9247-7AC2C51E6377}" type="presParOf" srcId="{515E2D82-52E9-4FB2-96CA-1DDB491C96A8}" destId="{33202FC1-8B2C-4FD6-9C9E-0A28CBD8EF92}" srcOrd="2" destOrd="0" presId="urn:microsoft.com/office/officeart/2016/7/layout/BasicLinearProcessNumbered"/>
    <dgm:cxn modelId="{0D1C9B2F-6625-4641-81EE-2E144FC41036}" type="presParOf" srcId="{33202FC1-8B2C-4FD6-9C9E-0A28CBD8EF92}" destId="{033AFD0F-9788-41EA-9587-363E40F95C06}" srcOrd="0" destOrd="0" presId="urn:microsoft.com/office/officeart/2016/7/layout/BasicLinearProcessNumbered"/>
    <dgm:cxn modelId="{6F72F9F0-73CD-4D6D-8EF8-770532833163}" type="presParOf" srcId="{33202FC1-8B2C-4FD6-9C9E-0A28CBD8EF92}" destId="{4A0471FD-9EEB-4FBD-BCD3-478BCF280BB9}" srcOrd="1" destOrd="0" presId="urn:microsoft.com/office/officeart/2016/7/layout/BasicLinearProcessNumbered"/>
    <dgm:cxn modelId="{B5A0F469-EE4D-4007-9BB0-B2C43160F21A}" type="presParOf" srcId="{33202FC1-8B2C-4FD6-9C9E-0A28CBD8EF92}" destId="{787DF6EB-62F7-47B7-A540-84DA8EB7D122}" srcOrd="2" destOrd="0" presId="urn:microsoft.com/office/officeart/2016/7/layout/BasicLinearProcessNumbered"/>
    <dgm:cxn modelId="{6693E778-C82A-4950-8D63-D089E748E06F}" type="presParOf" srcId="{33202FC1-8B2C-4FD6-9C9E-0A28CBD8EF92}" destId="{2A403A83-35FA-4F52-8326-A550DE21096A}" srcOrd="3" destOrd="0" presId="urn:microsoft.com/office/officeart/2016/7/layout/BasicLinearProcessNumbered"/>
    <dgm:cxn modelId="{26F2C446-21F4-444E-906F-AA801867C7C3}" type="presParOf" srcId="{515E2D82-52E9-4FB2-96CA-1DDB491C96A8}" destId="{D976ED06-94C4-4E67-AD3B-E4BB15E381B9}" srcOrd="3" destOrd="0" presId="urn:microsoft.com/office/officeart/2016/7/layout/BasicLinearProcessNumbered"/>
    <dgm:cxn modelId="{9C8FDC72-48DF-418C-B71C-3A60B5DFA06F}" type="presParOf" srcId="{515E2D82-52E9-4FB2-96CA-1DDB491C96A8}" destId="{0C9F262D-2347-42B7-8089-15AE54D05534}" srcOrd="4" destOrd="0" presId="urn:microsoft.com/office/officeart/2016/7/layout/BasicLinearProcessNumbered"/>
    <dgm:cxn modelId="{AA09AE41-A22F-4155-9C1B-6DF9148A7F38}" type="presParOf" srcId="{0C9F262D-2347-42B7-8089-15AE54D05534}" destId="{6D008B62-3E61-4E8F-A525-B67EE27DB07E}" srcOrd="0" destOrd="0" presId="urn:microsoft.com/office/officeart/2016/7/layout/BasicLinearProcessNumbered"/>
    <dgm:cxn modelId="{9E1ECE98-68C8-433A-A33D-9FDF3820F372}" type="presParOf" srcId="{0C9F262D-2347-42B7-8089-15AE54D05534}" destId="{54F64C70-B432-4BA4-9C2F-DA021247FFA3}" srcOrd="1" destOrd="0" presId="urn:microsoft.com/office/officeart/2016/7/layout/BasicLinearProcessNumbered"/>
    <dgm:cxn modelId="{5BDBA121-9157-4017-ABC6-E6AA8CFDE2D5}" type="presParOf" srcId="{0C9F262D-2347-42B7-8089-15AE54D05534}" destId="{23EFE122-B751-4F33-9420-9EFE96C77247}" srcOrd="2" destOrd="0" presId="urn:microsoft.com/office/officeart/2016/7/layout/BasicLinearProcessNumbered"/>
    <dgm:cxn modelId="{52E9B20D-AF92-494D-9BF1-C743D379F9BC}" type="presParOf" srcId="{0C9F262D-2347-42B7-8089-15AE54D05534}" destId="{C320451E-AA31-4178-A402-DAD755C62AD4}" srcOrd="3" destOrd="0" presId="urn:microsoft.com/office/officeart/2016/7/layout/BasicLinearProcessNumbered"/>
    <dgm:cxn modelId="{D1DC4EB9-8A1D-4ABB-B3B2-9F8153F50C06}" type="presParOf" srcId="{515E2D82-52E9-4FB2-96CA-1DDB491C96A8}" destId="{B5AA7943-F04E-4876-AABB-4B4E2BA5F3C2}" srcOrd="5" destOrd="0" presId="urn:microsoft.com/office/officeart/2016/7/layout/BasicLinearProcessNumbered"/>
    <dgm:cxn modelId="{2DC3AF33-8002-411A-9EA9-9E05454BB54D}" type="presParOf" srcId="{515E2D82-52E9-4FB2-96CA-1DDB491C96A8}" destId="{A77AC943-CF14-4508-B776-A81C68E5DD7D}" srcOrd="6" destOrd="0" presId="urn:microsoft.com/office/officeart/2016/7/layout/BasicLinearProcessNumbered"/>
    <dgm:cxn modelId="{6FDD3D71-98A5-474B-8842-21F7A8B549B2}" type="presParOf" srcId="{A77AC943-CF14-4508-B776-A81C68E5DD7D}" destId="{E4702537-C47B-4999-AA8D-B2E7DAA64FA8}" srcOrd="0" destOrd="0" presId="urn:microsoft.com/office/officeart/2016/7/layout/BasicLinearProcessNumbered"/>
    <dgm:cxn modelId="{52854E34-1171-4ADE-A8F3-85E19EF1A5E6}" type="presParOf" srcId="{A77AC943-CF14-4508-B776-A81C68E5DD7D}" destId="{D4DB7FA6-9765-4F78-9E12-A1639EB767E0}" srcOrd="1" destOrd="0" presId="urn:microsoft.com/office/officeart/2016/7/layout/BasicLinearProcessNumbered"/>
    <dgm:cxn modelId="{E530D606-8DCF-46CD-91E4-4AEE588DC382}" type="presParOf" srcId="{A77AC943-CF14-4508-B776-A81C68E5DD7D}" destId="{6F6C6604-D4F6-44E8-82C1-C78FA3EAF9CF}" srcOrd="2" destOrd="0" presId="urn:microsoft.com/office/officeart/2016/7/layout/BasicLinearProcessNumbered"/>
    <dgm:cxn modelId="{248AC8A8-E2AC-43B8-BA75-C485AE3403F2}" type="presParOf" srcId="{A77AC943-CF14-4508-B776-A81C68E5DD7D}" destId="{E9153D9D-6834-4DC3-9B8C-8B6891A0604F}"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81AA79-A676-4CB4-BF5D-976FC0E05D58}"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43168928-69DA-49C4-8156-D854BC4ACDA2}">
      <dgm:prSet/>
      <dgm:spPr/>
      <dgm:t>
        <a:bodyPr/>
        <a:lstStyle/>
        <a:p>
          <a:r>
            <a:rPr lang="en-CA"/>
            <a:t>Selection of red FP</a:t>
          </a:r>
          <a:endParaRPr lang="en-US"/>
        </a:p>
      </dgm:t>
    </dgm:pt>
    <dgm:pt modelId="{DD8247E5-7F0D-4462-AE28-DAFD783ECD77}" type="parTrans" cxnId="{0382C6C7-32AE-4FDF-B1C8-EDF7A4AAE24B}">
      <dgm:prSet/>
      <dgm:spPr/>
      <dgm:t>
        <a:bodyPr/>
        <a:lstStyle/>
        <a:p>
          <a:endParaRPr lang="en-US"/>
        </a:p>
      </dgm:t>
    </dgm:pt>
    <dgm:pt modelId="{4F694602-C0BB-4155-89A4-550250EBBE68}" type="sibTrans" cxnId="{0382C6C7-32AE-4FDF-B1C8-EDF7A4AAE24B}">
      <dgm:prSet/>
      <dgm:spPr/>
      <dgm:t>
        <a:bodyPr/>
        <a:lstStyle/>
        <a:p>
          <a:endParaRPr lang="en-US"/>
        </a:p>
      </dgm:t>
    </dgm:pt>
    <dgm:pt modelId="{7E1B752C-F444-49A1-B17E-D7145BD97E42}">
      <dgm:prSet/>
      <dgm:spPr/>
      <dgm:t>
        <a:bodyPr/>
        <a:lstStyle/>
        <a:p>
          <a:r>
            <a:rPr lang="en-CA"/>
            <a:t>Selection of actin binding proteins</a:t>
          </a:r>
          <a:endParaRPr lang="en-US"/>
        </a:p>
      </dgm:t>
    </dgm:pt>
    <dgm:pt modelId="{DF1A481E-A8A7-4972-AB48-90DE50417150}" type="parTrans" cxnId="{1279FAE5-8889-40A4-8132-54E1B635E5C8}">
      <dgm:prSet/>
      <dgm:spPr/>
      <dgm:t>
        <a:bodyPr/>
        <a:lstStyle/>
        <a:p>
          <a:endParaRPr lang="en-US"/>
        </a:p>
      </dgm:t>
    </dgm:pt>
    <dgm:pt modelId="{23A6CBA8-1A36-41AA-847F-01E3D97A2837}" type="sibTrans" cxnId="{1279FAE5-8889-40A4-8132-54E1B635E5C8}">
      <dgm:prSet/>
      <dgm:spPr/>
      <dgm:t>
        <a:bodyPr/>
        <a:lstStyle/>
        <a:p>
          <a:endParaRPr lang="en-US"/>
        </a:p>
      </dgm:t>
    </dgm:pt>
    <dgm:pt modelId="{9093A070-9C67-4B6B-8449-E67373B67CFC}">
      <dgm:prSet/>
      <dgm:spPr/>
      <dgm:t>
        <a:bodyPr/>
        <a:lstStyle/>
        <a:p>
          <a:r>
            <a:rPr lang="en-CA"/>
            <a:t>Label dendritic spines </a:t>
          </a:r>
          <a:endParaRPr lang="en-US"/>
        </a:p>
      </dgm:t>
    </dgm:pt>
    <dgm:pt modelId="{3D47DDAE-7F82-4F6E-BA47-A6318DF7DCB1}" type="parTrans" cxnId="{8EF98875-3061-4A0C-8A71-F327DE1687EC}">
      <dgm:prSet/>
      <dgm:spPr/>
      <dgm:t>
        <a:bodyPr/>
        <a:lstStyle/>
        <a:p>
          <a:endParaRPr lang="en-US"/>
        </a:p>
      </dgm:t>
    </dgm:pt>
    <dgm:pt modelId="{0D1B0B93-D0CE-4FA6-8E56-C1145495CBD3}" type="sibTrans" cxnId="{8EF98875-3061-4A0C-8A71-F327DE1687EC}">
      <dgm:prSet/>
      <dgm:spPr/>
      <dgm:t>
        <a:bodyPr/>
        <a:lstStyle/>
        <a:p>
          <a:endParaRPr lang="en-US"/>
        </a:p>
      </dgm:t>
    </dgm:pt>
    <dgm:pt modelId="{6AB409CD-3665-46AB-98F2-A6BC0443DC26}">
      <dgm:prSet/>
      <dgm:spPr/>
      <dgm:t>
        <a:bodyPr/>
        <a:lstStyle/>
        <a:p>
          <a:r>
            <a:rPr lang="en-CA" dirty="0"/>
            <a:t>STED imaging of dendritic spine in cells and in </a:t>
          </a:r>
          <a:r>
            <a:rPr lang="en-CA" i="1" dirty="0"/>
            <a:t>vivo</a:t>
          </a:r>
          <a:endParaRPr lang="en-US" dirty="0"/>
        </a:p>
      </dgm:t>
    </dgm:pt>
    <dgm:pt modelId="{342138F8-EF32-4D47-A698-449BFA7DD46D}" type="parTrans" cxnId="{5799261A-35F4-42D6-A7FC-8B7378CAD9A8}">
      <dgm:prSet/>
      <dgm:spPr/>
      <dgm:t>
        <a:bodyPr/>
        <a:lstStyle/>
        <a:p>
          <a:endParaRPr lang="en-US"/>
        </a:p>
      </dgm:t>
    </dgm:pt>
    <dgm:pt modelId="{D734B897-6211-45F5-9303-D476FD9EA67E}" type="sibTrans" cxnId="{5799261A-35F4-42D6-A7FC-8B7378CAD9A8}">
      <dgm:prSet/>
      <dgm:spPr/>
      <dgm:t>
        <a:bodyPr/>
        <a:lstStyle/>
        <a:p>
          <a:endParaRPr lang="en-US"/>
        </a:p>
      </dgm:t>
    </dgm:pt>
    <dgm:pt modelId="{4496EC5A-A991-4391-BF3E-DA4D479B2C12}" type="pres">
      <dgm:prSet presAssocID="{4281AA79-A676-4CB4-BF5D-976FC0E05D58}" presName="outerComposite" presStyleCnt="0">
        <dgm:presLayoutVars>
          <dgm:chMax val="5"/>
          <dgm:dir/>
          <dgm:resizeHandles val="exact"/>
        </dgm:presLayoutVars>
      </dgm:prSet>
      <dgm:spPr/>
    </dgm:pt>
    <dgm:pt modelId="{6F335790-6A81-4B29-9AC2-897041922418}" type="pres">
      <dgm:prSet presAssocID="{4281AA79-A676-4CB4-BF5D-976FC0E05D58}" presName="dummyMaxCanvas" presStyleCnt="0">
        <dgm:presLayoutVars/>
      </dgm:prSet>
      <dgm:spPr/>
    </dgm:pt>
    <dgm:pt modelId="{E302937A-9177-4CB7-823A-8D917268FB60}" type="pres">
      <dgm:prSet presAssocID="{4281AA79-A676-4CB4-BF5D-976FC0E05D58}" presName="FourNodes_1" presStyleLbl="node1" presStyleIdx="0" presStyleCnt="4">
        <dgm:presLayoutVars>
          <dgm:bulletEnabled val="1"/>
        </dgm:presLayoutVars>
      </dgm:prSet>
      <dgm:spPr/>
    </dgm:pt>
    <dgm:pt modelId="{C9C17A7E-05C1-46BB-A254-ECD4DBE02E6F}" type="pres">
      <dgm:prSet presAssocID="{4281AA79-A676-4CB4-BF5D-976FC0E05D58}" presName="FourNodes_2" presStyleLbl="node1" presStyleIdx="1" presStyleCnt="4">
        <dgm:presLayoutVars>
          <dgm:bulletEnabled val="1"/>
        </dgm:presLayoutVars>
      </dgm:prSet>
      <dgm:spPr/>
    </dgm:pt>
    <dgm:pt modelId="{7B46D81A-85B6-42EF-B6B8-A2B2DF37957C}" type="pres">
      <dgm:prSet presAssocID="{4281AA79-A676-4CB4-BF5D-976FC0E05D58}" presName="FourNodes_3" presStyleLbl="node1" presStyleIdx="2" presStyleCnt="4">
        <dgm:presLayoutVars>
          <dgm:bulletEnabled val="1"/>
        </dgm:presLayoutVars>
      </dgm:prSet>
      <dgm:spPr/>
    </dgm:pt>
    <dgm:pt modelId="{5A73F3D7-DA92-41BE-AF05-2677A4488C5C}" type="pres">
      <dgm:prSet presAssocID="{4281AA79-A676-4CB4-BF5D-976FC0E05D58}" presName="FourNodes_4" presStyleLbl="node1" presStyleIdx="3" presStyleCnt="4">
        <dgm:presLayoutVars>
          <dgm:bulletEnabled val="1"/>
        </dgm:presLayoutVars>
      </dgm:prSet>
      <dgm:spPr/>
    </dgm:pt>
    <dgm:pt modelId="{B1DD28A9-233E-4AB0-9D20-768607AEA008}" type="pres">
      <dgm:prSet presAssocID="{4281AA79-A676-4CB4-BF5D-976FC0E05D58}" presName="FourConn_1-2" presStyleLbl="fgAccFollowNode1" presStyleIdx="0" presStyleCnt="3">
        <dgm:presLayoutVars>
          <dgm:bulletEnabled val="1"/>
        </dgm:presLayoutVars>
      </dgm:prSet>
      <dgm:spPr/>
    </dgm:pt>
    <dgm:pt modelId="{E1CCA48A-306A-4742-821C-B4FF3828CD9E}" type="pres">
      <dgm:prSet presAssocID="{4281AA79-A676-4CB4-BF5D-976FC0E05D58}" presName="FourConn_2-3" presStyleLbl="fgAccFollowNode1" presStyleIdx="1" presStyleCnt="3">
        <dgm:presLayoutVars>
          <dgm:bulletEnabled val="1"/>
        </dgm:presLayoutVars>
      </dgm:prSet>
      <dgm:spPr/>
    </dgm:pt>
    <dgm:pt modelId="{6A9F9555-89E1-4187-A090-40D8D02C3B60}" type="pres">
      <dgm:prSet presAssocID="{4281AA79-A676-4CB4-BF5D-976FC0E05D58}" presName="FourConn_3-4" presStyleLbl="fgAccFollowNode1" presStyleIdx="2" presStyleCnt="3">
        <dgm:presLayoutVars>
          <dgm:bulletEnabled val="1"/>
        </dgm:presLayoutVars>
      </dgm:prSet>
      <dgm:spPr/>
    </dgm:pt>
    <dgm:pt modelId="{BD26B4D2-ED17-4D91-98CC-A6FAE8DCCAF5}" type="pres">
      <dgm:prSet presAssocID="{4281AA79-A676-4CB4-BF5D-976FC0E05D58}" presName="FourNodes_1_text" presStyleLbl="node1" presStyleIdx="3" presStyleCnt="4">
        <dgm:presLayoutVars>
          <dgm:bulletEnabled val="1"/>
        </dgm:presLayoutVars>
      </dgm:prSet>
      <dgm:spPr/>
    </dgm:pt>
    <dgm:pt modelId="{6AD053E6-7985-48D2-A24B-1D2C1DE9ABA4}" type="pres">
      <dgm:prSet presAssocID="{4281AA79-A676-4CB4-BF5D-976FC0E05D58}" presName="FourNodes_2_text" presStyleLbl="node1" presStyleIdx="3" presStyleCnt="4">
        <dgm:presLayoutVars>
          <dgm:bulletEnabled val="1"/>
        </dgm:presLayoutVars>
      </dgm:prSet>
      <dgm:spPr/>
    </dgm:pt>
    <dgm:pt modelId="{BD7A45B8-1979-46E3-8CDE-9E100EEA6033}" type="pres">
      <dgm:prSet presAssocID="{4281AA79-A676-4CB4-BF5D-976FC0E05D58}" presName="FourNodes_3_text" presStyleLbl="node1" presStyleIdx="3" presStyleCnt="4">
        <dgm:presLayoutVars>
          <dgm:bulletEnabled val="1"/>
        </dgm:presLayoutVars>
      </dgm:prSet>
      <dgm:spPr/>
    </dgm:pt>
    <dgm:pt modelId="{A08170E7-805D-47A8-9CB4-7F31BA81A7B6}" type="pres">
      <dgm:prSet presAssocID="{4281AA79-A676-4CB4-BF5D-976FC0E05D58}" presName="FourNodes_4_text" presStyleLbl="node1" presStyleIdx="3" presStyleCnt="4">
        <dgm:presLayoutVars>
          <dgm:bulletEnabled val="1"/>
        </dgm:presLayoutVars>
      </dgm:prSet>
      <dgm:spPr/>
    </dgm:pt>
  </dgm:ptLst>
  <dgm:cxnLst>
    <dgm:cxn modelId="{7FBAD109-B96F-4E19-8E67-3B2AFC92B6B3}" type="presOf" srcId="{23A6CBA8-1A36-41AA-847F-01E3D97A2837}" destId="{E1CCA48A-306A-4742-821C-B4FF3828CD9E}" srcOrd="0" destOrd="0" presId="urn:microsoft.com/office/officeart/2005/8/layout/vProcess5"/>
    <dgm:cxn modelId="{94A3E20E-688A-4198-9C43-7E6587FDB727}" type="presOf" srcId="{9093A070-9C67-4B6B-8449-E67373B67CFC}" destId="{7B46D81A-85B6-42EF-B6B8-A2B2DF37957C}" srcOrd="0" destOrd="0" presId="urn:microsoft.com/office/officeart/2005/8/layout/vProcess5"/>
    <dgm:cxn modelId="{5799261A-35F4-42D6-A7FC-8B7378CAD9A8}" srcId="{4281AA79-A676-4CB4-BF5D-976FC0E05D58}" destId="{6AB409CD-3665-46AB-98F2-A6BC0443DC26}" srcOrd="3" destOrd="0" parTransId="{342138F8-EF32-4D47-A698-449BFA7DD46D}" sibTransId="{D734B897-6211-45F5-9303-D476FD9EA67E}"/>
    <dgm:cxn modelId="{3E9D2D3C-26C3-4C97-B7BC-8E0F4F4A551A}" type="presOf" srcId="{0D1B0B93-D0CE-4FA6-8E56-C1145495CBD3}" destId="{6A9F9555-89E1-4187-A090-40D8D02C3B60}" srcOrd="0" destOrd="0" presId="urn:microsoft.com/office/officeart/2005/8/layout/vProcess5"/>
    <dgm:cxn modelId="{B2090941-1158-430F-8905-D42CFA795BFC}" type="presOf" srcId="{6AB409CD-3665-46AB-98F2-A6BC0443DC26}" destId="{5A73F3D7-DA92-41BE-AF05-2677A4488C5C}" srcOrd="0" destOrd="0" presId="urn:microsoft.com/office/officeart/2005/8/layout/vProcess5"/>
    <dgm:cxn modelId="{19ABF469-0590-481A-BD10-C005A45A89A5}" type="presOf" srcId="{43168928-69DA-49C4-8156-D854BC4ACDA2}" destId="{E302937A-9177-4CB7-823A-8D917268FB60}" srcOrd="0" destOrd="0" presId="urn:microsoft.com/office/officeart/2005/8/layout/vProcess5"/>
    <dgm:cxn modelId="{8EF98875-3061-4A0C-8A71-F327DE1687EC}" srcId="{4281AA79-A676-4CB4-BF5D-976FC0E05D58}" destId="{9093A070-9C67-4B6B-8449-E67373B67CFC}" srcOrd="2" destOrd="0" parTransId="{3D47DDAE-7F82-4F6E-BA47-A6318DF7DCB1}" sibTransId="{0D1B0B93-D0CE-4FA6-8E56-C1145495CBD3}"/>
    <dgm:cxn modelId="{6844018B-5D37-414F-B21E-F7EA796B8E4E}" type="presOf" srcId="{6AB409CD-3665-46AB-98F2-A6BC0443DC26}" destId="{A08170E7-805D-47A8-9CB4-7F31BA81A7B6}" srcOrd="1" destOrd="0" presId="urn:microsoft.com/office/officeart/2005/8/layout/vProcess5"/>
    <dgm:cxn modelId="{DCB743A7-1E2E-4BF8-B2DC-08D315D39EE5}" type="presOf" srcId="{9093A070-9C67-4B6B-8449-E67373B67CFC}" destId="{BD7A45B8-1979-46E3-8CDE-9E100EEA6033}" srcOrd="1" destOrd="0" presId="urn:microsoft.com/office/officeart/2005/8/layout/vProcess5"/>
    <dgm:cxn modelId="{59ACB9AF-49AE-436D-9DCA-D7B01E414065}" type="presOf" srcId="{7E1B752C-F444-49A1-B17E-D7145BD97E42}" destId="{C9C17A7E-05C1-46BB-A254-ECD4DBE02E6F}" srcOrd="0" destOrd="0" presId="urn:microsoft.com/office/officeart/2005/8/layout/vProcess5"/>
    <dgm:cxn modelId="{D682A0C0-8344-4877-B757-DBEA06EC00E7}" type="presOf" srcId="{4F694602-C0BB-4155-89A4-550250EBBE68}" destId="{B1DD28A9-233E-4AB0-9D20-768607AEA008}" srcOrd="0" destOrd="0" presId="urn:microsoft.com/office/officeart/2005/8/layout/vProcess5"/>
    <dgm:cxn modelId="{0382C6C7-32AE-4FDF-B1C8-EDF7A4AAE24B}" srcId="{4281AA79-A676-4CB4-BF5D-976FC0E05D58}" destId="{43168928-69DA-49C4-8156-D854BC4ACDA2}" srcOrd="0" destOrd="0" parTransId="{DD8247E5-7F0D-4462-AE28-DAFD783ECD77}" sibTransId="{4F694602-C0BB-4155-89A4-550250EBBE68}"/>
    <dgm:cxn modelId="{162AAED1-F2FC-426F-A586-7F615215998C}" type="presOf" srcId="{43168928-69DA-49C4-8156-D854BC4ACDA2}" destId="{BD26B4D2-ED17-4D91-98CC-A6FAE8DCCAF5}" srcOrd="1" destOrd="0" presId="urn:microsoft.com/office/officeart/2005/8/layout/vProcess5"/>
    <dgm:cxn modelId="{1279FAE5-8889-40A4-8132-54E1B635E5C8}" srcId="{4281AA79-A676-4CB4-BF5D-976FC0E05D58}" destId="{7E1B752C-F444-49A1-B17E-D7145BD97E42}" srcOrd="1" destOrd="0" parTransId="{DF1A481E-A8A7-4972-AB48-90DE50417150}" sibTransId="{23A6CBA8-1A36-41AA-847F-01E3D97A2837}"/>
    <dgm:cxn modelId="{CCB87AE6-7F15-4221-99DC-4C8BB13D89FE}" type="presOf" srcId="{7E1B752C-F444-49A1-B17E-D7145BD97E42}" destId="{6AD053E6-7985-48D2-A24B-1D2C1DE9ABA4}" srcOrd="1" destOrd="0" presId="urn:microsoft.com/office/officeart/2005/8/layout/vProcess5"/>
    <dgm:cxn modelId="{3AF967FF-B3F6-4460-9B12-75CBEB4D38BB}" type="presOf" srcId="{4281AA79-A676-4CB4-BF5D-976FC0E05D58}" destId="{4496EC5A-A991-4391-BF3E-DA4D479B2C12}" srcOrd="0" destOrd="0" presId="urn:microsoft.com/office/officeart/2005/8/layout/vProcess5"/>
    <dgm:cxn modelId="{D52B5C80-130A-4CAD-B67C-DEB289AD3FA1}" type="presParOf" srcId="{4496EC5A-A991-4391-BF3E-DA4D479B2C12}" destId="{6F335790-6A81-4B29-9AC2-897041922418}" srcOrd="0" destOrd="0" presId="urn:microsoft.com/office/officeart/2005/8/layout/vProcess5"/>
    <dgm:cxn modelId="{699F293C-AF16-40E7-AD2C-54C7CCB22995}" type="presParOf" srcId="{4496EC5A-A991-4391-BF3E-DA4D479B2C12}" destId="{E302937A-9177-4CB7-823A-8D917268FB60}" srcOrd="1" destOrd="0" presId="urn:microsoft.com/office/officeart/2005/8/layout/vProcess5"/>
    <dgm:cxn modelId="{5FDB927B-E275-4FC5-BC56-14BFE85125A3}" type="presParOf" srcId="{4496EC5A-A991-4391-BF3E-DA4D479B2C12}" destId="{C9C17A7E-05C1-46BB-A254-ECD4DBE02E6F}" srcOrd="2" destOrd="0" presId="urn:microsoft.com/office/officeart/2005/8/layout/vProcess5"/>
    <dgm:cxn modelId="{EBC09BE6-8C92-492B-8262-93BC51B2FBA2}" type="presParOf" srcId="{4496EC5A-A991-4391-BF3E-DA4D479B2C12}" destId="{7B46D81A-85B6-42EF-B6B8-A2B2DF37957C}" srcOrd="3" destOrd="0" presId="urn:microsoft.com/office/officeart/2005/8/layout/vProcess5"/>
    <dgm:cxn modelId="{2D85AA6E-781A-42A1-BD10-8F2C2CB048A4}" type="presParOf" srcId="{4496EC5A-A991-4391-BF3E-DA4D479B2C12}" destId="{5A73F3D7-DA92-41BE-AF05-2677A4488C5C}" srcOrd="4" destOrd="0" presId="urn:microsoft.com/office/officeart/2005/8/layout/vProcess5"/>
    <dgm:cxn modelId="{5C9BDC1E-2F70-40C4-9A8D-4070F56817BE}" type="presParOf" srcId="{4496EC5A-A991-4391-BF3E-DA4D479B2C12}" destId="{B1DD28A9-233E-4AB0-9D20-768607AEA008}" srcOrd="5" destOrd="0" presId="urn:microsoft.com/office/officeart/2005/8/layout/vProcess5"/>
    <dgm:cxn modelId="{368BEC2E-5481-4522-AB78-52B5774F1F16}" type="presParOf" srcId="{4496EC5A-A991-4391-BF3E-DA4D479B2C12}" destId="{E1CCA48A-306A-4742-821C-B4FF3828CD9E}" srcOrd="6" destOrd="0" presId="urn:microsoft.com/office/officeart/2005/8/layout/vProcess5"/>
    <dgm:cxn modelId="{69FB7A72-5876-4F55-A8FA-E295692F86E7}" type="presParOf" srcId="{4496EC5A-A991-4391-BF3E-DA4D479B2C12}" destId="{6A9F9555-89E1-4187-A090-40D8D02C3B60}" srcOrd="7" destOrd="0" presId="urn:microsoft.com/office/officeart/2005/8/layout/vProcess5"/>
    <dgm:cxn modelId="{3CE6AB68-A8CC-44C0-86FF-C652C76CF362}" type="presParOf" srcId="{4496EC5A-A991-4391-BF3E-DA4D479B2C12}" destId="{BD26B4D2-ED17-4D91-98CC-A6FAE8DCCAF5}" srcOrd="8" destOrd="0" presId="urn:microsoft.com/office/officeart/2005/8/layout/vProcess5"/>
    <dgm:cxn modelId="{0E69828C-A520-49F1-BE5A-7FF22CBE2B82}" type="presParOf" srcId="{4496EC5A-A991-4391-BF3E-DA4D479B2C12}" destId="{6AD053E6-7985-48D2-A24B-1D2C1DE9ABA4}" srcOrd="9" destOrd="0" presId="urn:microsoft.com/office/officeart/2005/8/layout/vProcess5"/>
    <dgm:cxn modelId="{E971E11D-20A1-4E62-B3F8-5658A4B27681}" type="presParOf" srcId="{4496EC5A-A991-4391-BF3E-DA4D479B2C12}" destId="{BD7A45B8-1979-46E3-8CDE-9E100EEA6033}" srcOrd="10" destOrd="0" presId="urn:microsoft.com/office/officeart/2005/8/layout/vProcess5"/>
    <dgm:cxn modelId="{FC4C32C8-442C-44D0-B6D3-49453242C01C}" type="presParOf" srcId="{4496EC5A-A991-4391-BF3E-DA4D479B2C12}" destId="{A08170E7-805D-47A8-9CB4-7F31BA81A7B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B1C19D-F0A0-42E7-BF65-54E8AEF1A34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CA"/>
        </a:p>
      </dgm:t>
    </dgm:pt>
    <dgm:pt modelId="{3DFFDEA0-9816-41C2-AC11-836B87A2C7BA}">
      <dgm:prSet phldrT="[Text]"/>
      <dgm:spPr/>
      <dgm:t>
        <a:bodyPr/>
        <a:lstStyle/>
        <a:p>
          <a:pPr>
            <a:buFont typeface="Arial" panose="020B0604020202020204" pitchFamily="34" charset="0"/>
            <a:buChar char="•"/>
          </a:pPr>
          <a:r>
            <a:rPr lang="en-CA" dirty="0"/>
            <a:t>labeling of dendritic spines in neuronal cell culture</a:t>
          </a:r>
        </a:p>
      </dgm:t>
    </dgm:pt>
    <dgm:pt modelId="{453FE062-DAB2-408D-A47B-6581ACE33082}" type="parTrans" cxnId="{692E519E-D0B5-45B4-AFA0-1EB109BBC9DB}">
      <dgm:prSet/>
      <dgm:spPr/>
      <dgm:t>
        <a:bodyPr/>
        <a:lstStyle/>
        <a:p>
          <a:endParaRPr lang="en-CA"/>
        </a:p>
      </dgm:t>
    </dgm:pt>
    <dgm:pt modelId="{F5606E55-CC4F-4683-BFCD-9A94EFB3690B}" type="sibTrans" cxnId="{692E519E-D0B5-45B4-AFA0-1EB109BBC9DB}">
      <dgm:prSet/>
      <dgm:spPr/>
      <dgm:t>
        <a:bodyPr/>
        <a:lstStyle/>
        <a:p>
          <a:endParaRPr lang="en-CA"/>
        </a:p>
      </dgm:t>
    </dgm:pt>
    <dgm:pt modelId="{D5A198CF-868B-4B8C-B30F-1025BC3D9B9F}">
      <dgm:prSet phldrT="[Text]"/>
      <dgm:spPr/>
      <dgm:t>
        <a:bodyPr/>
        <a:lstStyle/>
        <a:p>
          <a:pPr>
            <a:buFont typeface="Arial" panose="020B0604020202020204" pitchFamily="34" charset="0"/>
            <a:buChar char="•"/>
          </a:pPr>
          <a:r>
            <a:rPr lang="en-CA" dirty="0"/>
            <a:t>In </a:t>
          </a:r>
          <a:r>
            <a:rPr lang="en-CA" i="1" dirty="0"/>
            <a:t>vivo</a:t>
          </a:r>
          <a:r>
            <a:rPr lang="en-CA" dirty="0"/>
            <a:t> labeling of dendritic spines</a:t>
          </a:r>
        </a:p>
      </dgm:t>
    </dgm:pt>
    <dgm:pt modelId="{8F445856-1F11-4537-BCD8-EA6C2D4C7044}" type="parTrans" cxnId="{0C5CA36E-A433-4441-BFA6-FA3A299375BF}">
      <dgm:prSet/>
      <dgm:spPr/>
      <dgm:t>
        <a:bodyPr/>
        <a:lstStyle/>
        <a:p>
          <a:endParaRPr lang="en-CA"/>
        </a:p>
      </dgm:t>
    </dgm:pt>
    <dgm:pt modelId="{B6B48E05-DDCF-4366-89BA-207D5FE4BD05}" type="sibTrans" cxnId="{0C5CA36E-A433-4441-BFA6-FA3A299375BF}">
      <dgm:prSet/>
      <dgm:spPr/>
      <dgm:t>
        <a:bodyPr/>
        <a:lstStyle/>
        <a:p>
          <a:endParaRPr lang="en-CA"/>
        </a:p>
      </dgm:t>
    </dgm:pt>
    <dgm:pt modelId="{43519513-6F53-44EB-AE5D-F7BDF40C50AB}">
      <dgm:prSet phldrT="[Text]"/>
      <dgm:spPr/>
      <dgm:t>
        <a:bodyPr/>
        <a:lstStyle/>
        <a:p>
          <a:pPr>
            <a:buFont typeface="Arial" panose="020B0604020202020204" pitchFamily="34" charset="0"/>
            <a:buChar char="•"/>
          </a:pPr>
          <a:r>
            <a:rPr lang="en-CA" dirty="0"/>
            <a:t>Labeling density</a:t>
          </a:r>
        </a:p>
      </dgm:t>
    </dgm:pt>
    <dgm:pt modelId="{5D1935CD-7EFF-44A1-A784-9AA68E9111FD}" type="parTrans" cxnId="{2C7123B7-4B06-48F8-B8CC-6F02ACA284C2}">
      <dgm:prSet/>
      <dgm:spPr/>
      <dgm:t>
        <a:bodyPr/>
        <a:lstStyle/>
        <a:p>
          <a:endParaRPr lang="en-CA"/>
        </a:p>
      </dgm:t>
    </dgm:pt>
    <dgm:pt modelId="{69628127-E275-4CEF-8F0B-F1F0C64AD4C3}" type="sibTrans" cxnId="{2C7123B7-4B06-48F8-B8CC-6F02ACA284C2}">
      <dgm:prSet/>
      <dgm:spPr/>
      <dgm:t>
        <a:bodyPr/>
        <a:lstStyle/>
        <a:p>
          <a:endParaRPr lang="en-CA"/>
        </a:p>
      </dgm:t>
    </dgm:pt>
    <dgm:pt modelId="{212B78C6-D218-4238-A795-FD92E117D292}">
      <dgm:prSet/>
      <dgm:spPr/>
      <dgm:t>
        <a:bodyPr/>
        <a:lstStyle/>
        <a:p>
          <a:r>
            <a:rPr lang="en-CA" dirty="0"/>
            <a:t>Effects of labeling on dendritic spine detail</a:t>
          </a:r>
        </a:p>
      </dgm:t>
    </dgm:pt>
    <dgm:pt modelId="{7B2B3234-4845-417D-AE49-16EB732DB8FA}" type="parTrans" cxnId="{699B0EA5-A155-4AB6-AC21-2DF0E42381BA}">
      <dgm:prSet/>
      <dgm:spPr/>
      <dgm:t>
        <a:bodyPr/>
        <a:lstStyle/>
        <a:p>
          <a:endParaRPr lang="en-CA"/>
        </a:p>
      </dgm:t>
    </dgm:pt>
    <dgm:pt modelId="{741F9E78-0379-4DD2-A74D-1B9B441BB811}" type="sibTrans" cxnId="{699B0EA5-A155-4AB6-AC21-2DF0E42381BA}">
      <dgm:prSet/>
      <dgm:spPr/>
      <dgm:t>
        <a:bodyPr/>
        <a:lstStyle/>
        <a:p>
          <a:endParaRPr lang="en-CA"/>
        </a:p>
      </dgm:t>
    </dgm:pt>
    <dgm:pt modelId="{516903B0-4827-437B-BBE9-D89A5BB65FB2}" type="pres">
      <dgm:prSet presAssocID="{30B1C19D-F0A0-42E7-BF65-54E8AEF1A34C}" presName="linear" presStyleCnt="0">
        <dgm:presLayoutVars>
          <dgm:animLvl val="lvl"/>
          <dgm:resizeHandles val="exact"/>
        </dgm:presLayoutVars>
      </dgm:prSet>
      <dgm:spPr/>
    </dgm:pt>
    <dgm:pt modelId="{92FE2EF7-F03E-4D99-A7E1-A183CD8CA30C}" type="pres">
      <dgm:prSet presAssocID="{3DFFDEA0-9816-41C2-AC11-836B87A2C7BA}" presName="parentText" presStyleLbl="node1" presStyleIdx="0" presStyleCnt="4">
        <dgm:presLayoutVars>
          <dgm:chMax val="0"/>
          <dgm:bulletEnabled val="1"/>
        </dgm:presLayoutVars>
      </dgm:prSet>
      <dgm:spPr/>
    </dgm:pt>
    <dgm:pt modelId="{F3C5FB1E-86F5-4C6B-83ED-782EB43A8255}" type="pres">
      <dgm:prSet presAssocID="{F5606E55-CC4F-4683-BFCD-9A94EFB3690B}" presName="spacer" presStyleCnt="0"/>
      <dgm:spPr/>
    </dgm:pt>
    <dgm:pt modelId="{03011210-53B2-48A7-9E1B-A7BCDCF0AE54}" type="pres">
      <dgm:prSet presAssocID="{D5A198CF-868B-4B8C-B30F-1025BC3D9B9F}" presName="parentText" presStyleLbl="node1" presStyleIdx="1" presStyleCnt="4">
        <dgm:presLayoutVars>
          <dgm:chMax val="0"/>
          <dgm:bulletEnabled val="1"/>
        </dgm:presLayoutVars>
      </dgm:prSet>
      <dgm:spPr/>
    </dgm:pt>
    <dgm:pt modelId="{BF344F10-8102-4D86-8C73-71045AA02F5A}" type="pres">
      <dgm:prSet presAssocID="{B6B48E05-DDCF-4366-89BA-207D5FE4BD05}" presName="spacer" presStyleCnt="0"/>
      <dgm:spPr/>
    </dgm:pt>
    <dgm:pt modelId="{87B04585-ADBE-4D11-B7FC-776F4631AC0D}" type="pres">
      <dgm:prSet presAssocID="{43519513-6F53-44EB-AE5D-F7BDF40C50AB}" presName="parentText" presStyleLbl="node1" presStyleIdx="2" presStyleCnt="4">
        <dgm:presLayoutVars>
          <dgm:chMax val="0"/>
          <dgm:bulletEnabled val="1"/>
        </dgm:presLayoutVars>
      </dgm:prSet>
      <dgm:spPr/>
    </dgm:pt>
    <dgm:pt modelId="{B27B1820-7148-4A6C-AA4C-85F829392586}" type="pres">
      <dgm:prSet presAssocID="{69628127-E275-4CEF-8F0B-F1F0C64AD4C3}" presName="spacer" presStyleCnt="0"/>
      <dgm:spPr/>
    </dgm:pt>
    <dgm:pt modelId="{F13DC0FD-0197-4F93-BF45-35D7FECE9A3D}" type="pres">
      <dgm:prSet presAssocID="{212B78C6-D218-4238-A795-FD92E117D292}" presName="parentText" presStyleLbl="node1" presStyleIdx="3" presStyleCnt="4">
        <dgm:presLayoutVars>
          <dgm:chMax val="0"/>
          <dgm:bulletEnabled val="1"/>
        </dgm:presLayoutVars>
      </dgm:prSet>
      <dgm:spPr/>
    </dgm:pt>
  </dgm:ptLst>
  <dgm:cxnLst>
    <dgm:cxn modelId="{CDA87E38-D35F-4E43-BF0B-C21FFF0140F6}" type="presOf" srcId="{3DFFDEA0-9816-41C2-AC11-836B87A2C7BA}" destId="{92FE2EF7-F03E-4D99-A7E1-A183CD8CA30C}" srcOrd="0" destOrd="0" presId="urn:microsoft.com/office/officeart/2005/8/layout/vList2"/>
    <dgm:cxn modelId="{0C5CA36E-A433-4441-BFA6-FA3A299375BF}" srcId="{30B1C19D-F0A0-42E7-BF65-54E8AEF1A34C}" destId="{D5A198CF-868B-4B8C-B30F-1025BC3D9B9F}" srcOrd="1" destOrd="0" parTransId="{8F445856-1F11-4537-BCD8-EA6C2D4C7044}" sibTransId="{B6B48E05-DDCF-4366-89BA-207D5FE4BD05}"/>
    <dgm:cxn modelId="{CFF91F53-13FD-40FC-B341-03BFC31B6862}" type="presOf" srcId="{212B78C6-D218-4238-A795-FD92E117D292}" destId="{F13DC0FD-0197-4F93-BF45-35D7FECE9A3D}" srcOrd="0" destOrd="0" presId="urn:microsoft.com/office/officeart/2005/8/layout/vList2"/>
    <dgm:cxn modelId="{498B0886-DBC6-402D-A2D5-92592F0DB5D6}" type="presOf" srcId="{43519513-6F53-44EB-AE5D-F7BDF40C50AB}" destId="{87B04585-ADBE-4D11-B7FC-776F4631AC0D}" srcOrd="0" destOrd="0" presId="urn:microsoft.com/office/officeart/2005/8/layout/vList2"/>
    <dgm:cxn modelId="{692E519E-D0B5-45B4-AFA0-1EB109BBC9DB}" srcId="{30B1C19D-F0A0-42E7-BF65-54E8AEF1A34C}" destId="{3DFFDEA0-9816-41C2-AC11-836B87A2C7BA}" srcOrd="0" destOrd="0" parTransId="{453FE062-DAB2-408D-A47B-6581ACE33082}" sibTransId="{F5606E55-CC4F-4683-BFCD-9A94EFB3690B}"/>
    <dgm:cxn modelId="{699B0EA5-A155-4AB6-AC21-2DF0E42381BA}" srcId="{30B1C19D-F0A0-42E7-BF65-54E8AEF1A34C}" destId="{212B78C6-D218-4238-A795-FD92E117D292}" srcOrd="3" destOrd="0" parTransId="{7B2B3234-4845-417D-AE49-16EB732DB8FA}" sibTransId="{741F9E78-0379-4DD2-A74D-1B9B441BB811}"/>
    <dgm:cxn modelId="{002119B6-F9D1-47C5-BFBA-5933F41E5B3F}" type="presOf" srcId="{30B1C19D-F0A0-42E7-BF65-54E8AEF1A34C}" destId="{516903B0-4827-437B-BBE9-D89A5BB65FB2}" srcOrd="0" destOrd="0" presId="urn:microsoft.com/office/officeart/2005/8/layout/vList2"/>
    <dgm:cxn modelId="{2C7123B7-4B06-48F8-B8CC-6F02ACA284C2}" srcId="{30B1C19D-F0A0-42E7-BF65-54E8AEF1A34C}" destId="{43519513-6F53-44EB-AE5D-F7BDF40C50AB}" srcOrd="2" destOrd="0" parTransId="{5D1935CD-7EFF-44A1-A784-9AA68E9111FD}" sibTransId="{69628127-E275-4CEF-8F0B-F1F0C64AD4C3}"/>
    <dgm:cxn modelId="{993F15E9-3FFB-4D54-8EBE-267FA2E2072E}" type="presOf" srcId="{D5A198CF-868B-4B8C-B30F-1025BC3D9B9F}" destId="{03011210-53B2-48A7-9E1B-A7BCDCF0AE54}" srcOrd="0" destOrd="0" presId="urn:microsoft.com/office/officeart/2005/8/layout/vList2"/>
    <dgm:cxn modelId="{C2F183E9-D9F7-431E-A71C-98710E7FFD0D}" type="presParOf" srcId="{516903B0-4827-437B-BBE9-D89A5BB65FB2}" destId="{92FE2EF7-F03E-4D99-A7E1-A183CD8CA30C}" srcOrd="0" destOrd="0" presId="urn:microsoft.com/office/officeart/2005/8/layout/vList2"/>
    <dgm:cxn modelId="{36FCC276-AC17-48EE-A0E8-A69AC77F1638}" type="presParOf" srcId="{516903B0-4827-437B-BBE9-D89A5BB65FB2}" destId="{F3C5FB1E-86F5-4C6B-83ED-782EB43A8255}" srcOrd="1" destOrd="0" presId="urn:microsoft.com/office/officeart/2005/8/layout/vList2"/>
    <dgm:cxn modelId="{1CB5F52B-F06A-4C74-B9F1-ED351B763BC0}" type="presParOf" srcId="{516903B0-4827-437B-BBE9-D89A5BB65FB2}" destId="{03011210-53B2-48A7-9E1B-A7BCDCF0AE54}" srcOrd="2" destOrd="0" presId="urn:microsoft.com/office/officeart/2005/8/layout/vList2"/>
    <dgm:cxn modelId="{2D74784D-BB12-4D55-9D22-75FC132B42CC}" type="presParOf" srcId="{516903B0-4827-437B-BBE9-D89A5BB65FB2}" destId="{BF344F10-8102-4D86-8C73-71045AA02F5A}" srcOrd="3" destOrd="0" presId="urn:microsoft.com/office/officeart/2005/8/layout/vList2"/>
    <dgm:cxn modelId="{4EDE8E88-35FF-469E-BB4E-F8703E18FA48}" type="presParOf" srcId="{516903B0-4827-437B-BBE9-D89A5BB65FB2}" destId="{87B04585-ADBE-4D11-B7FC-776F4631AC0D}" srcOrd="4" destOrd="0" presId="urn:microsoft.com/office/officeart/2005/8/layout/vList2"/>
    <dgm:cxn modelId="{F7C5DB98-7826-44A4-94CC-7BDC5FA4FAC8}" type="presParOf" srcId="{516903B0-4827-437B-BBE9-D89A5BB65FB2}" destId="{B27B1820-7148-4A6C-AA4C-85F829392586}" srcOrd="5" destOrd="0" presId="urn:microsoft.com/office/officeart/2005/8/layout/vList2"/>
    <dgm:cxn modelId="{CEE0BB84-5D4C-4982-B6B5-1E2B1D5D5FE9}" type="presParOf" srcId="{516903B0-4827-437B-BBE9-D89A5BB65FB2}" destId="{F13DC0FD-0197-4F93-BF45-35D7FECE9A3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141FE-B9AD-4772-9C64-ED1FDAFAA5E6}">
      <dsp:nvSpPr>
        <dsp:cNvPr id="0" name=""/>
        <dsp:cNvSpPr/>
      </dsp:nvSpPr>
      <dsp:spPr>
        <a:xfrm>
          <a:off x="3216" y="517117"/>
          <a:ext cx="2551671" cy="357233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938" tIns="330200" rIns="198938" bIns="330200" numCol="1" spcCol="1270" anchor="t" anchorCtr="0">
          <a:noAutofit/>
        </a:bodyPr>
        <a:lstStyle/>
        <a:p>
          <a:pPr marL="0" lvl="0" indent="0" algn="l" defTabSz="889000">
            <a:lnSpc>
              <a:spcPct val="90000"/>
            </a:lnSpc>
            <a:spcBef>
              <a:spcPct val="0"/>
            </a:spcBef>
            <a:spcAft>
              <a:spcPct val="35000"/>
            </a:spcAft>
            <a:buNone/>
          </a:pPr>
          <a:r>
            <a:rPr lang="en-CA" sz="2000" kern="1200" dirty="0"/>
            <a:t>Find far red emitting FPs that have high quantum yield, low photobleaching and no phototoxic stress</a:t>
          </a:r>
          <a:endParaRPr lang="en-US" sz="2000" kern="1200" dirty="0"/>
        </a:p>
      </dsp:txBody>
      <dsp:txXfrm>
        <a:off x="3216" y="1874606"/>
        <a:ext cx="2551671" cy="2143403"/>
      </dsp:txXfrm>
    </dsp:sp>
    <dsp:sp modelId="{96450DD9-D8D6-40B4-8ECC-8EA25AD86D2B}">
      <dsp:nvSpPr>
        <dsp:cNvPr id="0" name=""/>
        <dsp:cNvSpPr/>
      </dsp:nvSpPr>
      <dsp:spPr>
        <a:xfrm>
          <a:off x="743201" y="874351"/>
          <a:ext cx="1071701" cy="1071701"/>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554" tIns="12700" rIns="8355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00148" y="1031298"/>
        <a:ext cx="757807" cy="757807"/>
      </dsp:txXfrm>
    </dsp:sp>
    <dsp:sp modelId="{07FE60CE-E1DF-4451-95DB-CD60D53A95E9}">
      <dsp:nvSpPr>
        <dsp:cNvPr id="0" name=""/>
        <dsp:cNvSpPr/>
      </dsp:nvSpPr>
      <dsp:spPr>
        <a:xfrm>
          <a:off x="3216" y="4089385"/>
          <a:ext cx="2551671" cy="72"/>
        </a:xfrm>
        <a:prstGeom prst="rect">
          <a:avLst/>
        </a:prstGeom>
        <a:solidFill>
          <a:schemeClr val="accent2">
            <a:hueOff val="0"/>
            <a:satOff val="0"/>
            <a:lumOff val="-3137"/>
            <a:alphaOff val="0"/>
          </a:schemeClr>
        </a:solidFill>
        <a:ln w="12700" cap="flat" cmpd="sng" algn="ctr">
          <a:solidFill>
            <a:schemeClr val="accent2">
              <a:hueOff val="0"/>
              <a:satOff val="0"/>
              <a:lumOff val="-31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3AFD0F-9788-41EA-9587-363E40F95C06}">
      <dsp:nvSpPr>
        <dsp:cNvPr id="0" name=""/>
        <dsp:cNvSpPr/>
      </dsp:nvSpPr>
      <dsp:spPr>
        <a:xfrm>
          <a:off x="2810054" y="517117"/>
          <a:ext cx="2551671" cy="3572339"/>
        </a:xfrm>
        <a:prstGeom prst="rect">
          <a:avLst/>
        </a:prstGeom>
        <a:solidFill>
          <a:schemeClr val="accent2">
            <a:tint val="40000"/>
            <a:alpha val="90000"/>
            <a:hueOff val="0"/>
            <a:satOff val="-27313"/>
            <a:lumOff val="-2340"/>
            <a:alphaOff val="0"/>
          </a:schemeClr>
        </a:solidFill>
        <a:ln w="12700" cap="flat" cmpd="sng" algn="ctr">
          <a:solidFill>
            <a:schemeClr val="accent2">
              <a:tint val="40000"/>
              <a:alpha val="90000"/>
              <a:hueOff val="0"/>
              <a:satOff val="-27313"/>
              <a:lumOff val="-23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938" tIns="330200" rIns="198938" bIns="330200" numCol="1" spcCol="1270" anchor="t" anchorCtr="0">
          <a:noAutofit/>
        </a:bodyPr>
        <a:lstStyle/>
        <a:p>
          <a:pPr marL="0" lvl="0" indent="0" algn="l" defTabSz="889000">
            <a:lnSpc>
              <a:spcPct val="90000"/>
            </a:lnSpc>
            <a:spcBef>
              <a:spcPct val="0"/>
            </a:spcBef>
            <a:spcAft>
              <a:spcPct val="35000"/>
            </a:spcAft>
            <a:buNone/>
          </a:pPr>
          <a:r>
            <a:rPr lang="en-US" sz="2000" kern="1200" dirty="0"/>
            <a:t>Find</a:t>
          </a:r>
          <a:r>
            <a:rPr lang="en-US" sz="2000" kern="1200" baseline="0" dirty="0"/>
            <a:t> Actin binding proteins that don’t cause morphological changes of dendritic spines</a:t>
          </a:r>
          <a:endParaRPr lang="en-US" sz="2000" kern="1200" dirty="0"/>
        </a:p>
      </dsp:txBody>
      <dsp:txXfrm>
        <a:off x="2810054" y="1874606"/>
        <a:ext cx="2551671" cy="2143403"/>
      </dsp:txXfrm>
    </dsp:sp>
    <dsp:sp modelId="{4A0471FD-9EEB-4FBD-BCD3-478BCF280BB9}">
      <dsp:nvSpPr>
        <dsp:cNvPr id="0" name=""/>
        <dsp:cNvSpPr/>
      </dsp:nvSpPr>
      <dsp:spPr>
        <a:xfrm>
          <a:off x="3550039" y="874351"/>
          <a:ext cx="1071701" cy="1071701"/>
        </a:xfrm>
        <a:prstGeom prst="ellipse">
          <a:avLst/>
        </a:prstGeom>
        <a:solidFill>
          <a:schemeClr val="accent2">
            <a:hueOff val="0"/>
            <a:satOff val="0"/>
            <a:lumOff val="-6275"/>
            <a:alphaOff val="0"/>
          </a:schemeClr>
        </a:solidFill>
        <a:ln w="12700" cap="flat" cmpd="sng" algn="ctr">
          <a:solidFill>
            <a:schemeClr val="accent2">
              <a:hueOff val="0"/>
              <a:satOff val="0"/>
              <a:lumOff val="-62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554" tIns="12700" rIns="83554" bIns="12700" numCol="1" spcCol="1270" anchor="ctr" anchorCtr="0">
          <a:noAutofit/>
        </a:bodyPr>
        <a:lstStyle/>
        <a:p>
          <a:pPr marL="0" lvl="0" indent="0" algn="ctr" defTabSz="2133600">
            <a:lnSpc>
              <a:spcPct val="90000"/>
            </a:lnSpc>
            <a:spcBef>
              <a:spcPct val="0"/>
            </a:spcBef>
            <a:spcAft>
              <a:spcPct val="35000"/>
            </a:spcAft>
            <a:buNone/>
          </a:pPr>
          <a:r>
            <a:rPr lang="en-CA" sz="4800" kern="1200"/>
            <a:t>2</a:t>
          </a:r>
        </a:p>
      </dsp:txBody>
      <dsp:txXfrm>
        <a:off x="3706986" y="1031298"/>
        <a:ext cx="757807" cy="757807"/>
      </dsp:txXfrm>
    </dsp:sp>
    <dsp:sp modelId="{787DF6EB-62F7-47B7-A540-84DA8EB7D122}">
      <dsp:nvSpPr>
        <dsp:cNvPr id="0" name=""/>
        <dsp:cNvSpPr/>
      </dsp:nvSpPr>
      <dsp:spPr>
        <a:xfrm>
          <a:off x="2810054" y="4089385"/>
          <a:ext cx="2551671" cy="72"/>
        </a:xfrm>
        <a:prstGeom prst="rect">
          <a:avLst/>
        </a:prstGeom>
        <a:solidFill>
          <a:schemeClr val="accent2">
            <a:hueOff val="0"/>
            <a:satOff val="0"/>
            <a:lumOff val="-9412"/>
            <a:alphaOff val="0"/>
          </a:schemeClr>
        </a:solidFill>
        <a:ln w="12700" cap="flat" cmpd="sng" algn="ctr">
          <a:solidFill>
            <a:schemeClr val="accent2">
              <a:hueOff val="0"/>
              <a:satOff val="0"/>
              <a:lumOff val="-9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008B62-3E61-4E8F-A525-B67EE27DB07E}">
      <dsp:nvSpPr>
        <dsp:cNvPr id="0" name=""/>
        <dsp:cNvSpPr/>
      </dsp:nvSpPr>
      <dsp:spPr>
        <a:xfrm>
          <a:off x="5616893" y="517117"/>
          <a:ext cx="2551671" cy="3572339"/>
        </a:xfrm>
        <a:prstGeom prst="rect">
          <a:avLst/>
        </a:prstGeom>
        <a:solidFill>
          <a:schemeClr val="accent2">
            <a:tint val="40000"/>
            <a:alpha val="90000"/>
            <a:hueOff val="0"/>
            <a:satOff val="-54625"/>
            <a:lumOff val="-4679"/>
            <a:alphaOff val="0"/>
          </a:schemeClr>
        </a:solidFill>
        <a:ln w="12700" cap="flat" cmpd="sng" algn="ctr">
          <a:solidFill>
            <a:schemeClr val="accent2">
              <a:tint val="40000"/>
              <a:alpha val="90000"/>
              <a:hueOff val="0"/>
              <a:satOff val="-54625"/>
              <a:lumOff val="-46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938" tIns="330200" rIns="198938" bIns="330200" numCol="1" spcCol="1270" anchor="t" anchorCtr="0">
          <a:noAutofit/>
        </a:bodyPr>
        <a:lstStyle/>
        <a:p>
          <a:pPr marL="0" lvl="0" indent="0" algn="l" defTabSz="889000">
            <a:lnSpc>
              <a:spcPct val="90000"/>
            </a:lnSpc>
            <a:spcBef>
              <a:spcPct val="0"/>
            </a:spcBef>
            <a:spcAft>
              <a:spcPct val="35000"/>
            </a:spcAft>
            <a:buNone/>
          </a:pPr>
          <a:r>
            <a:rPr lang="en-CA" sz="2000" kern="1200" dirty="0"/>
            <a:t>Determine STED resolution, labeling efficiency and density of FP</a:t>
          </a:r>
          <a:endParaRPr lang="en-US" sz="2000" kern="1200" dirty="0"/>
        </a:p>
      </dsp:txBody>
      <dsp:txXfrm>
        <a:off x="5616893" y="1874606"/>
        <a:ext cx="2551671" cy="2143403"/>
      </dsp:txXfrm>
    </dsp:sp>
    <dsp:sp modelId="{54F64C70-B432-4BA4-9C2F-DA021247FFA3}">
      <dsp:nvSpPr>
        <dsp:cNvPr id="0" name=""/>
        <dsp:cNvSpPr/>
      </dsp:nvSpPr>
      <dsp:spPr>
        <a:xfrm>
          <a:off x="6356877" y="874351"/>
          <a:ext cx="1071701" cy="1071701"/>
        </a:xfrm>
        <a:prstGeom prst="ellipse">
          <a:avLst/>
        </a:prstGeom>
        <a:solidFill>
          <a:schemeClr val="accent2">
            <a:hueOff val="0"/>
            <a:satOff val="0"/>
            <a:lumOff val="-12549"/>
            <a:alphaOff val="0"/>
          </a:schemeClr>
        </a:solidFill>
        <a:ln w="12700" cap="flat" cmpd="sng" algn="ctr">
          <a:solidFill>
            <a:schemeClr val="accent2">
              <a:hueOff val="0"/>
              <a:satOff val="0"/>
              <a:lumOff val="-1254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554" tIns="12700" rIns="8355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513824" y="1031298"/>
        <a:ext cx="757807" cy="757807"/>
      </dsp:txXfrm>
    </dsp:sp>
    <dsp:sp modelId="{23EFE122-B751-4F33-9420-9EFE96C77247}">
      <dsp:nvSpPr>
        <dsp:cNvPr id="0" name=""/>
        <dsp:cNvSpPr/>
      </dsp:nvSpPr>
      <dsp:spPr>
        <a:xfrm>
          <a:off x="5616893" y="4089385"/>
          <a:ext cx="2551671" cy="72"/>
        </a:xfrm>
        <a:prstGeom prst="rect">
          <a:avLst/>
        </a:prstGeom>
        <a:solidFill>
          <a:schemeClr val="accent2">
            <a:hueOff val="0"/>
            <a:satOff val="0"/>
            <a:lumOff val="-15686"/>
            <a:alphaOff val="0"/>
          </a:schemeClr>
        </a:solidFill>
        <a:ln w="12700" cap="flat" cmpd="sng" algn="ctr">
          <a:solidFill>
            <a:schemeClr val="accent2">
              <a:hueOff val="0"/>
              <a:satOff val="0"/>
              <a:lumOff val="-1568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702537-C47B-4999-AA8D-B2E7DAA64FA8}">
      <dsp:nvSpPr>
        <dsp:cNvPr id="0" name=""/>
        <dsp:cNvSpPr/>
      </dsp:nvSpPr>
      <dsp:spPr>
        <a:xfrm>
          <a:off x="8423731" y="517117"/>
          <a:ext cx="2551671" cy="3572339"/>
        </a:xfrm>
        <a:prstGeom prst="rect">
          <a:avLst/>
        </a:prstGeom>
        <a:solidFill>
          <a:schemeClr val="accent2">
            <a:tint val="40000"/>
            <a:alpha val="90000"/>
            <a:hueOff val="0"/>
            <a:satOff val="-81938"/>
            <a:lumOff val="-7019"/>
            <a:alphaOff val="0"/>
          </a:schemeClr>
        </a:solidFill>
        <a:ln w="12700" cap="flat" cmpd="sng" algn="ctr">
          <a:solidFill>
            <a:schemeClr val="accent2">
              <a:tint val="40000"/>
              <a:alpha val="90000"/>
              <a:hueOff val="0"/>
              <a:satOff val="-81938"/>
              <a:lumOff val="-701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8938" tIns="330200" rIns="198938" bIns="330200" numCol="1" spcCol="1270" anchor="t" anchorCtr="0">
          <a:noAutofit/>
        </a:bodyPr>
        <a:lstStyle/>
        <a:p>
          <a:pPr marL="0" lvl="0" indent="0" algn="l" defTabSz="889000">
            <a:lnSpc>
              <a:spcPct val="90000"/>
            </a:lnSpc>
            <a:spcBef>
              <a:spcPct val="0"/>
            </a:spcBef>
            <a:spcAft>
              <a:spcPct val="35000"/>
            </a:spcAft>
            <a:buNone/>
          </a:pPr>
          <a:r>
            <a:rPr lang="en-CA" sz="2000" kern="1200" dirty="0"/>
            <a:t>Determine best expression level of FP for best detail imaging</a:t>
          </a:r>
          <a:endParaRPr lang="en-US" sz="2000" kern="1200" dirty="0"/>
        </a:p>
      </dsp:txBody>
      <dsp:txXfrm>
        <a:off x="8423731" y="1874606"/>
        <a:ext cx="2551671" cy="2143403"/>
      </dsp:txXfrm>
    </dsp:sp>
    <dsp:sp modelId="{D4DB7FA6-9765-4F78-9E12-A1639EB767E0}">
      <dsp:nvSpPr>
        <dsp:cNvPr id="0" name=""/>
        <dsp:cNvSpPr/>
      </dsp:nvSpPr>
      <dsp:spPr>
        <a:xfrm>
          <a:off x="9163716" y="874351"/>
          <a:ext cx="1071701" cy="1071701"/>
        </a:xfrm>
        <a:prstGeom prst="ellipse">
          <a:avLst/>
        </a:prstGeom>
        <a:solidFill>
          <a:schemeClr val="accent2">
            <a:hueOff val="0"/>
            <a:satOff val="0"/>
            <a:lumOff val="-18824"/>
            <a:alphaOff val="0"/>
          </a:schemeClr>
        </a:solidFill>
        <a:ln w="12700" cap="flat" cmpd="sng" algn="ctr">
          <a:solidFill>
            <a:schemeClr val="accent2">
              <a:hueOff val="0"/>
              <a:satOff val="0"/>
              <a:lumOff val="-1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554" tIns="12700" rIns="8355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p>
      </dsp:txBody>
      <dsp:txXfrm>
        <a:off x="9320663" y="1031298"/>
        <a:ext cx="757807" cy="757807"/>
      </dsp:txXfrm>
    </dsp:sp>
    <dsp:sp modelId="{6F6C6604-D4F6-44E8-82C1-C78FA3EAF9CF}">
      <dsp:nvSpPr>
        <dsp:cNvPr id="0" name=""/>
        <dsp:cNvSpPr/>
      </dsp:nvSpPr>
      <dsp:spPr>
        <a:xfrm>
          <a:off x="8423731" y="4089385"/>
          <a:ext cx="2551671" cy="72"/>
        </a:xfrm>
        <a:prstGeom prst="rect">
          <a:avLst/>
        </a:prstGeom>
        <a:solidFill>
          <a:schemeClr val="accent2">
            <a:hueOff val="0"/>
            <a:satOff val="0"/>
            <a:lumOff val="-21961"/>
            <a:alphaOff val="0"/>
          </a:schemeClr>
        </a:solidFill>
        <a:ln w="12700" cap="flat" cmpd="sng" algn="ctr">
          <a:solidFill>
            <a:schemeClr val="accent2">
              <a:hueOff val="0"/>
              <a:satOff val="0"/>
              <a:lumOff val="-2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2937A-9177-4CB7-823A-8D917268FB60}">
      <dsp:nvSpPr>
        <dsp:cNvPr id="0" name=""/>
        <dsp:cNvSpPr/>
      </dsp:nvSpPr>
      <dsp:spPr>
        <a:xfrm>
          <a:off x="0" y="0"/>
          <a:ext cx="8742263" cy="9224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kern="1200"/>
            <a:t>Selection of red FP</a:t>
          </a:r>
          <a:endParaRPr lang="en-US" sz="2600" kern="1200"/>
        </a:p>
      </dsp:txBody>
      <dsp:txXfrm>
        <a:off x="27017" y="27017"/>
        <a:ext cx="7668958" cy="868383"/>
      </dsp:txXfrm>
    </dsp:sp>
    <dsp:sp modelId="{C9C17A7E-05C1-46BB-A254-ECD4DBE02E6F}">
      <dsp:nvSpPr>
        <dsp:cNvPr id="0" name=""/>
        <dsp:cNvSpPr/>
      </dsp:nvSpPr>
      <dsp:spPr>
        <a:xfrm>
          <a:off x="732164" y="1090129"/>
          <a:ext cx="8742263" cy="92241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kern="1200"/>
            <a:t>Selection of actin binding proteins</a:t>
          </a:r>
          <a:endParaRPr lang="en-US" sz="2600" kern="1200"/>
        </a:p>
      </dsp:txBody>
      <dsp:txXfrm>
        <a:off x="759181" y="1117146"/>
        <a:ext cx="7356493" cy="868383"/>
      </dsp:txXfrm>
    </dsp:sp>
    <dsp:sp modelId="{7B46D81A-85B6-42EF-B6B8-A2B2DF37957C}">
      <dsp:nvSpPr>
        <dsp:cNvPr id="0" name=""/>
        <dsp:cNvSpPr/>
      </dsp:nvSpPr>
      <dsp:spPr>
        <a:xfrm>
          <a:off x="1453401" y="2180258"/>
          <a:ext cx="8742263" cy="92241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kern="1200"/>
            <a:t>Label dendritic spines </a:t>
          </a:r>
          <a:endParaRPr lang="en-US" sz="2600" kern="1200"/>
        </a:p>
      </dsp:txBody>
      <dsp:txXfrm>
        <a:off x="1480418" y="2207275"/>
        <a:ext cx="7367421" cy="868383"/>
      </dsp:txXfrm>
    </dsp:sp>
    <dsp:sp modelId="{5A73F3D7-DA92-41BE-AF05-2677A4488C5C}">
      <dsp:nvSpPr>
        <dsp:cNvPr id="0" name=""/>
        <dsp:cNvSpPr/>
      </dsp:nvSpPr>
      <dsp:spPr>
        <a:xfrm>
          <a:off x="2185565" y="3270387"/>
          <a:ext cx="8742263" cy="92241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kern="1200" dirty="0"/>
            <a:t>STED imaging of dendritic spine in cells and in </a:t>
          </a:r>
          <a:r>
            <a:rPr lang="en-CA" sz="2600" i="1" kern="1200" dirty="0"/>
            <a:t>vivo</a:t>
          </a:r>
          <a:endParaRPr lang="en-US" sz="2600" kern="1200" dirty="0"/>
        </a:p>
      </dsp:txBody>
      <dsp:txXfrm>
        <a:off x="2212582" y="3297404"/>
        <a:ext cx="7356493" cy="868383"/>
      </dsp:txXfrm>
    </dsp:sp>
    <dsp:sp modelId="{B1DD28A9-233E-4AB0-9D20-768607AEA008}">
      <dsp:nvSpPr>
        <dsp:cNvPr id="0" name=""/>
        <dsp:cNvSpPr/>
      </dsp:nvSpPr>
      <dsp:spPr>
        <a:xfrm>
          <a:off x="8142692" y="706487"/>
          <a:ext cx="599571" cy="59957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277595" y="706487"/>
        <a:ext cx="329765" cy="451177"/>
      </dsp:txXfrm>
    </dsp:sp>
    <dsp:sp modelId="{E1CCA48A-306A-4742-821C-B4FF3828CD9E}">
      <dsp:nvSpPr>
        <dsp:cNvPr id="0" name=""/>
        <dsp:cNvSpPr/>
      </dsp:nvSpPr>
      <dsp:spPr>
        <a:xfrm>
          <a:off x="8874856" y="1796616"/>
          <a:ext cx="599571" cy="599571"/>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009759" y="1796616"/>
        <a:ext cx="329765" cy="451177"/>
      </dsp:txXfrm>
    </dsp:sp>
    <dsp:sp modelId="{6A9F9555-89E1-4187-A090-40D8D02C3B60}">
      <dsp:nvSpPr>
        <dsp:cNvPr id="0" name=""/>
        <dsp:cNvSpPr/>
      </dsp:nvSpPr>
      <dsp:spPr>
        <a:xfrm>
          <a:off x="9596093" y="2886746"/>
          <a:ext cx="599571" cy="599571"/>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730996" y="2886746"/>
        <a:ext cx="329765" cy="4511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E2EF7-F03E-4D99-A7E1-A183CD8CA30C}">
      <dsp:nvSpPr>
        <dsp:cNvPr id="0" name=""/>
        <dsp:cNvSpPr/>
      </dsp:nvSpPr>
      <dsp:spPr>
        <a:xfrm>
          <a:off x="0" y="878600"/>
          <a:ext cx="8115306"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Font typeface="Arial" panose="020B0604020202020204" pitchFamily="34" charset="0"/>
            <a:buNone/>
          </a:pPr>
          <a:r>
            <a:rPr lang="en-CA" sz="3000" kern="1200" dirty="0"/>
            <a:t>labeling of dendritic spines in neuronal cell culture</a:t>
          </a:r>
        </a:p>
      </dsp:txBody>
      <dsp:txXfrm>
        <a:off x="34269" y="912869"/>
        <a:ext cx="8046768" cy="633462"/>
      </dsp:txXfrm>
    </dsp:sp>
    <dsp:sp modelId="{03011210-53B2-48A7-9E1B-A7BCDCF0AE54}">
      <dsp:nvSpPr>
        <dsp:cNvPr id="0" name=""/>
        <dsp:cNvSpPr/>
      </dsp:nvSpPr>
      <dsp:spPr>
        <a:xfrm>
          <a:off x="0" y="1667000"/>
          <a:ext cx="8115306"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Font typeface="Arial" panose="020B0604020202020204" pitchFamily="34" charset="0"/>
            <a:buNone/>
          </a:pPr>
          <a:r>
            <a:rPr lang="en-CA" sz="3000" kern="1200" dirty="0"/>
            <a:t>In </a:t>
          </a:r>
          <a:r>
            <a:rPr lang="en-CA" sz="3000" i="1" kern="1200" dirty="0"/>
            <a:t>vivo</a:t>
          </a:r>
          <a:r>
            <a:rPr lang="en-CA" sz="3000" kern="1200" dirty="0"/>
            <a:t> labeling of dendritic spines</a:t>
          </a:r>
        </a:p>
      </dsp:txBody>
      <dsp:txXfrm>
        <a:off x="34269" y="1701269"/>
        <a:ext cx="8046768" cy="633462"/>
      </dsp:txXfrm>
    </dsp:sp>
    <dsp:sp modelId="{87B04585-ADBE-4D11-B7FC-776F4631AC0D}">
      <dsp:nvSpPr>
        <dsp:cNvPr id="0" name=""/>
        <dsp:cNvSpPr/>
      </dsp:nvSpPr>
      <dsp:spPr>
        <a:xfrm>
          <a:off x="0" y="2455399"/>
          <a:ext cx="8115306"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Font typeface="Arial" panose="020B0604020202020204" pitchFamily="34" charset="0"/>
            <a:buNone/>
          </a:pPr>
          <a:r>
            <a:rPr lang="en-CA" sz="3000" kern="1200" dirty="0"/>
            <a:t>Labeling density</a:t>
          </a:r>
        </a:p>
      </dsp:txBody>
      <dsp:txXfrm>
        <a:off x="34269" y="2489668"/>
        <a:ext cx="8046768" cy="633462"/>
      </dsp:txXfrm>
    </dsp:sp>
    <dsp:sp modelId="{F13DC0FD-0197-4F93-BF45-35D7FECE9A3D}">
      <dsp:nvSpPr>
        <dsp:cNvPr id="0" name=""/>
        <dsp:cNvSpPr/>
      </dsp:nvSpPr>
      <dsp:spPr>
        <a:xfrm>
          <a:off x="0" y="3243800"/>
          <a:ext cx="8115306" cy="702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CA" sz="3000" kern="1200" dirty="0"/>
            <a:t>Effects of labeling on dendritic spine detail</a:t>
          </a:r>
        </a:p>
      </dsp:txBody>
      <dsp:txXfrm>
        <a:off x="34269" y="3278069"/>
        <a:ext cx="8046768" cy="633462"/>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25F57-17F9-F4E4-164E-17F8A9B455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38B4933-5A9D-9D49-1AD4-1EEFE1622C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FF72CC1-EAC0-8DD0-99C5-49B504024C05}"/>
              </a:ext>
            </a:extLst>
          </p:cNvPr>
          <p:cNvSpPr>
            <a:spLocks noGrp="1"/>
          </p:cNvSpPr>
          <p:nvPr>
            <p:ph type="dt" sz="half" idx="10"/>
          </p:nvPr>
        </p:nvSpPr>
        <p:spPr/>
        <p:txBody>
          <a:bodyPr/>
          <a:lstStyle/>
          <a:p>
            <a:fld id="{E1DCF8CA-0DA2-4951-B51A-5AD03472CBAC}" type="datetimeFigureOut">
              <a:rPr lang="en-CA" smtClean="0"/>
              <a:t>2023-03-12</a:t>
            </a:fld>
            <a:endParaRPr lang="en-CA"/>
          </a:p>
        </p:txBody>
      </p:sp>
      <p:sp>
        <p:nvSpPr>
          <p:cNvPr id="5" name="Footer Placeholder 4">
            <a:extLst>
              <a:ext uri="{FF2B5EF4-FFF2-40B4-BE49-F238E27FC236}">
                <a16:creationId xmlns:a16="http://schemas.microsoft.com/office/drawing/2014/main" id="{E72BB15A-5418-EFAB-C224-08C7137C36D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590C77E-D711-8A32-03D8-DB943955D617}"/>
              </a:ext>
            </a:extLst>
          </p:cNvPr>
          <p:cNvSpPr>
            <a:spLocks noGrp="1"/>
          </p:cNvSpPr>
          <p:nvPr>
            <p:ph type="sldNum" sz="quarter" idx="12"/>
          </p:nvPr>
        </p:nvSpPr>
        <p:spPr/>
        <p:txBody>
          <a:bodyPr/>
          <a:lstStyle/>
          <a:p>
            <a:fld id="{EDF4D74F-B55D-4B68-9C54-D131DF73A31F}" type="slidenum">
              <a:rPr lang="en-CA" smtClean="0"/>
              <a:t>‹#›</a:t>
            </a:fld>
            <a:endParaRPr lang="en-CA"/>
          </a:p>
        </p:txBody>
      </p:sp>
    </p:spTree>
    <p:extLst>
      <p:ext uri="{BB962C8B-B14F-4D97-AF65-F5344CB8AC3E}">
        <p14:creationId xmlns:p14="http://schemas.microsoft.com/office/powerpoint/2010/main" val="604387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CD3C-BFB5-C34B-C441-E36778BD01B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39A8EBA-26D4-C8BF-F088-5D812EAA54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9DEA99F-5671-5F5B-40E9-C5FFB94A1091}"/>
              </a:ext>
            </a:extLst>
          </p:cNvPr>
          <p:cNvSpPr>
            <a:spLocks noGrp="1"/>
          </p:cNvSpPr>
          <p:nvPr>
            <p:ph type="dt" sz="half" idx="10"/>
          </p:nvPr>
        </p:nvSpPr>
        <p:spPr/>
        <p:txBody>
          <a:bodyPr/>
          <a:lstStyle/>
          <a:p>
            <a:fld id="{E1DCF8CA-0DA2-4951-B51A-5AD03472CBAC}" type="datetimeFigureOut">
              <a:rPr lang="en-CA" smtClean="0"/>
              <a:t>2023-03-12</a:t>
            </a:fld>
            <a:endParaRPr lang="en-CA"/>
          </a:p>
        </p:txBody>
      </p:sp>
      <p:sp>
        <p:nvSpPr>
          <p:cNvPr id="5" name="Footer Placeholder 4">
            <a:extLst>
              <a:ext uri="{FF2B5EF4-FFF2-40B4-BE49-F238E27FC236}">
                <a16:creationId xmlns:a16="http://schemas.microsoft.com/office/drawing/2014/main" id="{5CEE6A4B-1677-DA90-3BB2-777342ECFA5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ADD3BA5-CA45-FC26-FFD6-FA74A43A4D3A}"/>
              </a:ext>
            </a:extLst>
          </p:cNvPr>
          <p:cNvSpPr>
            <a:spLocks noGrp="1"/>
          </p:cNvSpPr>
          <p:nvPr>
            <p:ph type="sldNum" sz="quarter" idx="12"/>
          </p:nvPr>
        </p:nvSpPr>
        <p:spPr/>
        <p:txBody>
          <a:bodyPr/>
          <a:lstStyle/>
          <a:p>
            <a:fld id="{EDF4D74F-B55D-4B68-9C54-D131DF73A31F}" type="slidenum">
              <a:rPr lang="en-CA" smtClean="0"/>
              <a:t>‹#›</a:t>
            </a:fld>
            <a:endParaRPr lang="en-CA"/>
          </a:p>
        </p:txBody>
      </p:sp>
    </p:spTree>
    <p:extLst>
      <p:ext uri="{BB962C8B-B14F-4D97-AF65-F5344CB8AC3E}">
        <p14:creationId xmlns:p14="http://schemas.microsoft.com/office/powerpoint/2010/main" val="91297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0A8785-AACF-E0F7-E883-46ACA63EC4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D9B0BA2-D89F-B56F-1EB4-D81CC624EC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F003EFF-BA8D-D335-F4EB-8979B4202645}"/>
              </a:ext>
            </a:extLst>
          </p:cNvPr>
          <p:cNvSpPr>
            <a:spLocks noGrp="1"/>
          </p:cNvSpPr>
          <p:nvPr>
            <p:ph type="dt" sz="half" idx="10"/>
          </p:nvPr>
        </p:nvSpPr>
        <p:spPr/>
        <p:txBody>
          <a:bodyPr/>
          <a:lstStyle/>
          <a:p>
            <a:fld id="{E1DCF8CA-0DA2-4951-B51A-5AD03472CBAC}" type="datetimeFigureOut">
              <a:rPr lang="en-CA" smtClean="0"/>
              <a:t>2023-03-12</a:t>
            </a:fld>
            <a:endParaRPr lang="en-CA"/>
          </a:p>
        </p:txBody>
      </p:sp>
      <p:sp>
        <p:nvSpPr>
          <p:cNvPr id="5" name="Footer Placeholder 4">
            <a:extLst>
              <a:ext uri="{FF2B5EF4-FFF2-40B4-BE49-F238E27FC236}">
                <a16:creationId xmlns:a16="http://schemas.microsoft.com/office/drawing/2014/main" id="{C88E8821-5254-BDFB-8979-22F7AA6C0C4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4A1463F-1C40-BDD3-43BF-17DBDFE252C3}"/>
              </a:ext>
            </a:extLst>
          </p:cNvPr>
          <p:cNvSpPr>
            <a:spLocks noGrp="1"/>
          </p:cNvSpPr>
          <p:nvPr>
            <p:ph type="sldNum" sz="quarter" idx="12"/>
          </p:nvPr>
        </p:nvSpPr>
        <p:spPr/>
        <p:txBody>
          <a:bodyPr/>
          <a:lstStyle/>
          <a:p>
            <a:fld id="{EDF4D74F-B55D-4B68-9C54-D131DF73A31F}" type="slidenum">
              <a:rPr lang="en-CA" smtClean="0"/>
              <a:t>‹#›</a:t>
            </a:fld>
            <a:endParaRPr lang="en-CA"/>
          </a:p>
        </p:txBody>
      </p:sp>
    </p:spTree>
    <p:extLst>
      <p:ext uri="{BB962C8B-B14F-4D97-AF65-F5344CB8AC3E}">
        <p14:creationId xmlns:p14="http://schemas.microsoft.com/office/powerpoint/2010/main" val="249979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7C9C-239D-C2DC-A520-AA3EF4EE3AD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46A58EB-8269-97E4-C120-FB83090B3BD0}"/>
              </a:ext>
            </a:extLst>
          </p:cNvPr>
          <p:cNvSpPr>
            <a:spLocks noGrp="1"/>
          </p:cNvSpPr>
          <p:nvPr>
            <p:ph idx="1"/>
          </p:nvPr>
        </p:nvSpPr>
        <p:spPr/>
        <p:txBody>
          <a:bodyPr/>
          <a:lstStyle>
            <a:lvl1pPr marL="457200" indent="-457200">
              <a:buFont typeface="Wingdings" panose="05000000000000000000" pitchFamily="2" charset="2"/>
              <a:buChar char="§"/>
              <a:defRPr/>
            </a:lvl1pPr>
            <a:lvl2pPr marL="685800" indent="-228600">
              <a:buFont typeface="Wingdings" panose="05000000000000000000" pitchFamily="2" charset="2"/>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5FF966FC-B211-43C3-0ACF-9559C3E53222}"/>
              </a:ext>
            </a:extLst>
          </p:cNvPr>
          <p:cNvSpPr>
            <a:spLocks noGrp="1"/>
          </p:cNvSpPr>
          <p:nvPr>
            <p:ph type="dt" sz="half" idx="10"/>
          </p:nvPr>
        </p:nvSpPr>
        <p:spPr/>
        <p:txBody>
          <a:bodyPr/>
          <a:lstStyle/>
          <a:p>
            <a:fld id="{E1DCF8CA-0DA2-4951-B51A-5AD03472CBAC}" type="datetimeFigureOut">
              <a:rPr lang="en-CA" smtClean="0"/>
              <a:t>2023-03-12</a:t>
            </a:fld>
            <a:endParaRPr lang="en-CA"/>
          </a:p>
        </p:txBody>
      </p:sp>
      <p:sp>
        <p:nvSpPr>
          <p:cNvPr id="5" name="Footer Placeholder 4">
            <a:extLst>
              <a:ext uri="{FF2B5EF4-FFF2-40B4-BE49-F238E27FC236}">
                <a16:creationId xmlns:a16="http://schemas.microsoft.com/office/drawing/2014/main" id="{66DC9C46-1454-B35D-3F6D-C8A9A01ADF2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72640C0-3AEA-D916-B86F-FED7964CD104}"/>
              </a:ext>
            </a:extLst>
          </p:cNvPr>
          <p:cNvSpPr>
            <a:spLocks noGrp="1"/>
          </p:cNvSpPr>
          <p:nvPr>
            <p:ph type="sldNum" sz="quarter" idx="12"/>
          </p:nvPr>
        </p:nvSpPr>
        <p:spPr/>
        <p:txBody>
          <a:bodyPr/>
          <a:lstStyle/>
          <a:p>
            <a:fld id="{EDF4D74F-B55D-4B68-9C54-D131DF73A31F}" type="slidenum">
              <a:rPr lang="en-CA" smtClean="0"/>
              <a:t>‹#›</a:t>
            </a:fld>
            <a:endParaRPr lang="en-CA"/>
          </a:p>
        </p:txBody>
      </p:sp>
    </p:spTree>
    <p:extLst>
      <p:ext uri="{BB962C8B-B14F-4D97-AF65-F5344CB8AC3E}">
        <p14:creationId xmlns:p14="http://schemas.microsoft.com/office/powerpoint/2010/main" val="709566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1F6A-12B7-CA60-D510-5E054F7B1C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9B39CD05-744C-7FB9-31FA-16A6FF046E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22A5E1-C711-3A5C-35CD-095AA6361A21}"/>
              </a:ext>
            </a:extLst>
          </p:cNvPr>
          <p:cNvSpPr>
            <a:spLocks noGrp="1"/>
          </p:cNvSpPr>
          <p:nvPr>
            <p:ph type="dt" sz="half" idx="10"/>
          </p:nvPr>
        </p:nvSpPr>
        <p:spPr/>
        <p:txBody>
          <a:bodyPr/>
          <a:lstStyle/>
          <a:p>
            <a:fld id="{E1DCF8CA-0DA2-4951-B51A-5AD03472CBAC}" type="datetimeFigureOut">
              <a:rPr lang="en-CA" smtClean="0"/>
              <a:t>2023-03-12</a:t>
            </a:fld>
            <a:endParaRPr lang="en-CA"/>
          </a:p>
        </p:txBody>
      </p:sp>
      <p:sp>
        <p:nvSpPr>
          <p:cNvPr id="5" name="Footer Placeholder 4">
            <a:extLst>
              <a:ext uri="{FF2B5EF4-FFF2-40B4-BE49-F238E27FC236}">
                <a16:creationId xmlns:a16="http://schemas.microsoft.com/office/drawing/2014/main" id="{1B479B3B-BF1E-10A9-502F-829EEE0F573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2FFD770-2D35-D97C-40F9-18A4A9677D04}"/>
              </a:ext>
            </a:extLst>
          </p:cNvPr>
          <p:cNvSpPr>
            <a:spLocks noGrp="1"/>
          </p:cNvSpPr>
          <p:nvPr>
            <p:ph type="sldNum" sz="quarter" idx="12"/>
          </p:nvPr>
        </p:nvSpPr>
        <p:spPr/>
        <p:txBody>
          <a:bodyPr/>
          <a:lstStyle/>
          <a:p>
            <a:fld id="{EDF4D74F-B55D-4B68-9C54-D131DF73A31F}" type="slidenum">
              <a:rPr lang="en-CA" smtClean="0"/>
              <a:t>‹#›</a:t>
            </a:fld>
            <a:endParaRPr lang="en-CA"/>
          </a:p>
        </p:txBody>
      </p:sp>
    </p:spTree>
    <p:extLst>
      <p:ext uri="{BB962C8B-B14F-4D97-AF65-F5344CB8AC3E}">
        <p14:creationId xmlns:p14="http://schemas.microsoft.com/office/powerpoint/2010/main" val="2299302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99FF-3D01-0441-A68B-BDF6FCC31D3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8472642-A79C-5AAE-AC1E-4965DDF407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6B97AFD-BFFF-7234-B00B-05D53A2B0F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3DFDEBE-EA50-55EE-F02C-2318DAE1E908}"/>
              </a:ext>
            </a:extLst>
          </p:cNvPr>
          <p:cNvSpPr>
            <a:spLocks noGrp="1"/>
          </p:cNvSpPr>
          <p:nvPr>
            <p:ph type="dt" sz="half" idx="10"/>
          </p:nvPr>
        </p:nvSpPr>
        <p:spPr/>
        <p:txBody>
          <a:bodyPr/>
          <a:lstStyle/>
          <a:p>
            <a:fld id="{E1DCF8CA-0DA2-4951-B51A-5AD03472CBAC}" type="datetimeFigureOut">
              <a:rPr lang="en-CA" smtClean="0"/>
              <a:t>2023-03-12</a:t>
            </a:fld>
            <a:endParaRPr lang="en-CA"/>
          </a:p>
        </p:txBody>
      </p:sp>
      <p:sp>
        <p:nvSpPr>
          <p:cNvPr id="6" name="Footer Placeholder 5">
            <a:extLst>
              <a:ext uri="{FF2B5EF4-FFF2-40B4-BE49-F238E27FC236}">
                <a16:creationId xmlns:a16="http://schemas.microsoft.com/office/drawing/2014/main" id="{5BF1CB27-64AD-DAA7-F1F1-1ED75E1AE9C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765D0C-6BB5-AE29-0A30-5D0A1C7EF751}"/>
              </a:ext>
            </a:extLst>
          </p:cNvPr>
          <p:cNvSpPr>
            <a:spLocks noGrp="1"/>
          </p:cNvSpPr>
          <p:nvPr>
            <p:ph type="sldNum" sz="quarter" idx="12"/>
          </p:nvPr>
        </p:nvSpPr>
        <p:spPr/>
        <p:txBody>
          <a:bodyPr/>
          <a:lstStyle/>
          <a:p>
            <a:fld id="{EDF4D74F-B55D-4B68-9C54-D131DF73A31F}" type="slidenum">
              <a:rPr lang="en-CA" smtClean="0"/>
              <a:t>‹#›</a:t>
            </a:fld>
            <a:endParaRPr lang="en-CA"/>
          </a:p>
        </p:txBody>
      </p:sp>
    </p:spTree>
    <p:extLst>
      <p:ext uri="{BB962C8B-B14F-4D97-AF65-F5344CB8AC3E}">
        <p14:creationId xmlns:p14="http://schemas.microsoft.com/office/powerpoint/2010/main" val="1594229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412D-C46A-0C33-C155-1D018DAD819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97E20BE-DA5D-2125-B66A-8CC59C0A72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B372B2-58AA-49E1-601D-1C1A8D92A7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BD0AB1D-8A00-8F36-B84C-4434EE8DF3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E3CD3C-FA31-7200-EA1E-5E2561E031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2C79B04F-EE06-CAA3-7DCB-51322BC76DE9}"/>
              </a:ext>
            </a:extLst>
          </p:cNvPr>
          <p:cNvSpPr>
            <a:spLocks noGrp="1"/>
          </p:cNvSpPr>
          <p:nvPr>
            <p:ph type="dt" sz="half" idx="10"/>
          </p:nvPr>
        </p:nvSpPr>
        <p:spPr/>
        <p:txBody>
          <a:bodyPr/>
          <a:lstStyle/>
          <a:p>
            <a:fld id="{E1DCF8CA-0DA2-4951-B51A-5AD03472CBAC}" type="datetimeFigureOut">
              <a:rPr lang="en-CA" smtClean="0"/>
              <a:t>2023-03-12</a:t>
            </a:fld>
            <a:endParaRPr lang="en-CA"/>
          </a:p>
        </p:txBody>
      </p:sp>
      <p:sp>
        <p:nvSpPr>
          <p:cNvPr id="8" name="Footer Placeholder 7">
            <a:extLst>
              <a:ext uri="{FF2B5EF4-FFF2-40B4-BE49-F238E27FC236}">
                <a16:creationId xmlns:a16="http://schemas.microsoft.com/office/drawing/2014/main" id="{E15E72A4-DA3F-87A9-1740-182DC24E48B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CA1B667-745B-C8E5-F564-6AFE58630E3D}"/>
              </a:ext>
            </a:extLst>
          </p:cNvPr>
          <p:cNvSpPr>
            <a:spLocks noGrp="1"/>
          </p:cNvSpPr>
          <p:nvPr>
            <p:ph type="sldNum" sz="quarter" idx="12"/>
          </p:nvPr>
        </p:nvSpPr>
        <p:spPr/>
        <p:txBody>
          <a:bodyPr/>
          <a:lstStyle/>
          <a:p>
            <a:fld id="{EDF4D74F-B55D-4B68-9C54-D131DF73A31F}" type="slidenum">
              <a:rPr lang="en-CA" smtClean="0"/>
              <a:t>‹#›</a:t>
            </a:fld>
            <a:endParaRPr lang="en-CA"/>
          </a:p>
        </p:txBody>
      </p:sp>
    </p:spTree>
    <p:extLst>
      <p:ext uri="{BB962C8B-B14F-4D97-AF65-F5344CB8AC3E}">
        <p14:creationId xmlns:p14="http://schemas.microsoft.com/office/powerpoint/2010/main" val="3886534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FDCD-7974-AEF2-A586-8CBCB6042CA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451903B-FFE9-9597-5D4E-73FF466363B4}"/>
              </a:ext>
            </a:extLst>
          </p:cNvPr>
          <p:cNvSpPr>
            <a:spLocks noGrp="1"/>
          </p:cNvSpPr>
          <p:nvPr>
            <p:ph type="dt" sz="half" idx="10"/>
          </p:nvPr>
        </p:nvSpPr>
        <p:spPr/>
        <p:txBody>
          <a:bodyPr/>
          <a:lstStyle/>
          <a:p>
            <a:fld id="{E1DCF8CA-0DA2-4951-B51A-5AD03472CBAC}" type="datetimeFigureOut">
              <a:rPr lang="en-CA" smtClean="0"/>
              <a:t>2023-03-12</a:t>
            </a:fld>
            <a:endParaRPr lang="en-CA"/>
          </a:p>
        </p:txBody>
      </p:sp>
      <p:sp>
        <p:nvSpPr>
          <p:cNvPr id="4" name="Footer Placeholder 3">
            <a:extLst>
              <a:ext uri="{FF2B5EF4-FFF2-40B4-BE49-F238E27FC236}">
                <a16:creationId xmlns:a16="http://schemas.microsoft.com/office/drawing/2014/main" id="{E3BF5A49-118D-015E-9CFC-9471AFBDBC8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D02FACFF-F35F-3605-BCD5-E7926CE5CBEB}"/>
              </a:ext>
            </a:extLst>
          </p:cNvPr>
          <p:cNvSpPr>
            <a:spLocks noGrp="1"/>
          </p:cNvSpPr>
          <p:nvPr>
            <p:ph type="sldNum" sz="quarter" idx="12"/>
          </p:nvPr>
        </p:nvSpPr>
        <p:spPr/>
        <p:txBody>
          <a:bodyPr/>
          <a:lstStyle/>
          <a:p>
            <a:fld id="{EDF4D74F-B55D-4B68-9C54-D131DF73A31F}" type="slidenum">
              <a:rPr lang="en-CA" smtClean="0"/>
              <a:t>‹#›</a:t>
            </a:fld>
            <a:endParaRPr lang="en-CA"/>
          </a:p>
        </p:txBody>
      </p:sp>
    </p:spTree>
    <p:extLst>
      <p:ext uri="{BB962C8B-B14F-4D97-AF65-F5344CB8AC3E}">
        <p14:creationId xmlns:p14="http://schemas.microsoft.com/office/powerpoint/2010/main" val="87234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38FF6E-1848-116E-DDD9-27ACA6209AAD}"/>
              </a:ext>
            </a:extLst>
          </p:cNvPr>
          <p:cNvSpPr>
            <a:spLocks noGrp="1"/>
          </p:cNvSpPr>
          <p:nvPr>
            <p:ph type="dt" sz="half" idx="10"/>
          </p:nvPr>
        </p:nvSpPr>
        <p:spPr/>
        <p:txBody>
          <a:bodyPr/>
          <a:lstStyle/>
          <a:p>
            <a:fld id="{E1DCF8CA-0DA2-4951-B51A-5AD03472CBAC}" type="datetimeFigureOut">
              <a:rPr lang="en-CA" smtClean="0"/>
              <a:t>2023-03-12</a:t>
            </a:fld>
            <a:endParaRPr lang="en-CA"/>
          </a:p>
        </p:txBody>
      </p:sp>
      <p:sp>
        <p:nvSpPr>
          <p:cNvPr id="3" name="Footer Placeholder 2">
            <a:extLst>
              <a:ext uri="{FF2B5EF4-FFF2-40B4-BE49-F238E27FC236}">
                <a16:creationId xmlns:a16="http://schemas.microsoft.com/office/drawing/2014/main" id="{91B113C2-074F-38BB-94E9-5E8276FD874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9947D95-0D63-4E2C-9195-9A2AC7469112}"/>
              </a:ext>
            </a:extLst>
          </p:cNvPr>
          <p:cNvSpPr>
            <a:spLocks noGrp="1"/>
          </p:cNvSpPr>
          <p:nvPr>
            <p:ph type="sldNum" sz="quarter" idx="12"/>
          </p:nvPr>
        </p:nvSpPr>
        <p:spPr/>
        <p:txBody>
          <a:bodyPr/>
          <a:lstStyle/>
          <a:p>
            <a:fld id="{EDF4D74F-B55D-4B68-9C54-D131DF73A31F}" type="slidenum">
              <a:rPr lang="en-CA" smtClean="0"/>
              <a:t>‹#›</a:t>
            </a:fld>
            <a:endParaRPr lang="en-CA"/>
          </a:p>
        </p:txBody>
      </p:sp>
    </p:spTree>
    <p:extLst>
      <p:ext uri="{BB962C8B-B14F-4D97-AF65-F5344CB8AC3E}">
        <p14:creationId xmlns:p14="http://schemas.microsoft.com/office/powerpoint/2010/main" val="16558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1230-F4BD-9B8F-5015-E0E3A6053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DF1C8D7B-CCA0-FD5F-23AD-FB4AA020B5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0F608D3-4E37-F4DB-E859-83BE0CB83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3CE4DF-80ED-C827-CD6A-557BBD125DBE}"/>
              </a:ext>
            </a:extLst>
          </p:cNvPr>
          <p:cNvSpPr>
            <a:spLocks noGrp="1"/>
          </p:cNvSpPr>
          <p:nvPr>
            <p:ph type="dt" sz="half" idx="10"/>
          </p:nvPr>
        </p:nvSpPr>
        <p:spPr/>
        <p:txBody>
          <a:bodyPr/>
          <a:lstStyle/>
          <a:p>
            <a:fld id="{E1DCF8CA-0DA2-4951-B51A-5AD03472CBAC}" type="datetimeFigureOut">
              <a:rPr lang="en-CA" smtClean="0"/>
              <a:t>2023-03-12</a:t>
            </a:fld>
            <a:endParaRPr lang="en-CA"/>
          </a:p>
        </p:txBody>
      </p:sp>
      <p:sp>
        <p:nvSpPr>
          <p:cNvPr id="6" name="Footer Placeholder 5">
            <a:extLst>
              <a:ext uri="{FF2B5EF4-FFF2-40B4-BE49-F238E27FC236}">
                <a16:creationId xmlns:a16="http://schemas.microsoft.com/office/drawing/2014/main" id="{56824407-4411-FE15-B864-EE2324EBB95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2441EE-8C9A-31CC-041C-D0898EF8D53D}"/>
              </a:ext>
            </a:extLst>
          </p:cNvPr>
          <p:cNvSpPr>
            <a:spLocks noGrp="1"/>
          </p:cNvSpPr>
          <p:nvPr>
            <p:ph type="sldNum" sz="quarter" idx="12"/>
          </p:nvPr>
        </p:nvSpPr>
        <p:spPr/>
        <p:txBody>
          <a:bodyPr/>
          <a:lstStyle/>
          <a:p>
            <a:fld id="{EDF4D74F-B55D-4B68-9C54-D131DF73A31F}" type="slidenum">
              <a:rPr lang="en-CA" smtClean="0"/>
              <a:t>‹#›</a:t>
            </a:fld>
            <a:endParaRPr lang="en-CA"/>
          </a:p>
        </p:txBody>
      </p:sp>
    </p:spTree>
    <p:extLst>
      <p:ext uri="{BB962C8B-B14F-4D97-AF65-F5344CB8AC3E}">
        <p14:creationId xmlns:p14="http://schemas.microsoft.com/office/powerpoint/2010/main" val="3485086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281D-C28B-DFD1-2051-D3169A5DBC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646ECCFA-32A2-AE10-A758-553875F608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7B9619D-0998-30B0-8421-3A1C7D09A1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D990B-F603-F387-6978-3A5FF2535E61}"/>
              </a:ext>
            </a:extLst>
          </p:cNvPr>
          <p:cNvSpPr>
            <a:spLocks noGrp="1"/>
          </p:cNvSpPr>
          <p:nvPr>
            <p:ph type="dt" sz="half" idx="10"/>
          </p:nvPr>
        </p:nvSpPr>
        <p:spPr/>
        <p:txBody>
          <a:bodyPr/>
          <a:lstStyle/>
          <a:p>
            <a:fld id="{E1DCF8CA-0DA2-4951-B51A-5AD03472CBAC}" type="datetimeFigureOut">
              <a:rPr lang="en-CA" smtClean="0"/>
              <a:t>2023-03-12</a:t>
            </a:fld>
            <a:endParaRPr lang="en-CA"/>
          </a:p>
        </p:txBody>
      </p:sp>
      <p:sp>
        <p:nvSpPr>
          <p:cNvPr id="6" name="Footer Placeholder 5">
            <a:extLst>
              <a:ext uri="{FF2B5EF4-FFF2-40B4-BE49-F238E27FC236}">
                <a16:creationId xmlns:a16="http://schemas.microsoft.com/office/drawing/2014/main" id="{7D22BF22-650E-CD8D-61E2-E17AF26DD93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A7D1C07-AB73-E169-5B2B-9E010346C461}"/>
              </a:ext>
            </a:extLst>
          </p:cNvPr>
          <p:cNvSpPr>
            <a:spLocks noGrp="1"/>
          </p:cNvSpPr>
          <p:nvPr>
            <p:ph type="sldNum" sz="quarter" idx="12"/>
          </p:nvPr>
        </p:nvSpPr>
        <p:spPr/>
        <p:txBody>
          <a:bodyPr/>
          <a:lstStyle/>
          <a:p>
            <a:fld id="{EDF4D74F-B55D-4B68-9C54-D131DF73A31F}" type="slidenum">
              <a:rPr lang="en-CA" smtClean="0"/>
              <a:t>‹#›</a:t>
            </a:fld>
            <a:endParaRPr lang="en-CA"/>
          </a:p>
        </p:txBody>
      </p:sp>
    </p:spTree>
    <p:extLst>
      <p:ext uri="{BB962C8B-B14F-4D97-AF65-F5344CB8AC3E}">
        <p14:creationId xmlns:p14="http://schemas.microsoft.com/office/powerpoint/2010/main" val="2453282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240818-FEC3-867D-53C4-83D2FED211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2433B3C-AE0D-884F-E3A9-3233D727C6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D7275DE-2311-82F2-795B-BA7ACED8D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CF8CA-0DA2-4951-B51A-5AD03472CBAC}" type="datetimeFigureOut">
              <a:rPr lang="en-CA" smtClean="0"/>
              <a:t>2023-03-12</a:t>
            </a:fld>
            <a:endParaRPr lang="en-CA"/>
          </a:p>
        </p:txBody>
      </p:sp>
      <p:sp>
        <p:nvSpPr>
          <p:cNvPr id="5" name="Footer Placeholder 4">
            <a:extLst>
              <a:ext uri="{FF2B5EF4-FFF2-40B4-BE49-F238E27FC236}">
                <a16:creationId xmlns:a16="http://schemas.microsoft.com/office/drawing/2014/main" id="{40EA7F59-AA64-A53D-1F78-EC3F31ABE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9055B0A-2C3E-DA6C-73C2-73BA1E7425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4D74F-B55D-4B68-9C54-D131DF73A31F}" type="slidenum">
              <a:rPr lang="en-CA" smtClean="0"/>
              <a:t>‹#›</a:t>
            </a:fld>
            <a:endParaRPr lang="en-CA"/>
          </a:p>
        </p:txBody>
      </p:sp>
    </p:spTree>
    <p:extLst>
      <p:ext uri="{BB962C8B-B14F-4D97-AF65-F5344CB8AC3E}">
        <p14:creationId xmlns:p14="http://schemas.microsoft.com/office/powerpoint/2010/main" val="175063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mhanational.org/neurons-how-brain-communicate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12A43-AABB-FECF-6BBA-454C17232576}"/>
              </a:ext>
            </a:extLst>
          </p:cNvPr>
          <p:cNvSpPr>
            <a:spLocks noGrp="1"/>
          </p:cNvSpPr>
          <p:nvPr>
            <p:ph type="ctrTitle"/>
          </p:nvPr>
        </p:nvSpPr>
        <p:spPr/>
        <p:txBody>
          <a:bodyPr>
            <a:noAutofit/>
          </a:bodyPr>
          <a:lstStyle/>
          <a:p>
            <a:r>
              <a:rPr lang="en-US" sz="4400" dirty="0">
                <a:solidFill>
                  <a:schemeClr val="bg1"/>
                </a:solidFill>
                <a:latin typeface="Times New Roman" panose="02020603050405020304" pitchFamily="18" charset="0"/>
                <a:cs typeface="Times New Roman" panose="02020603050405020304" pitchFamily="18" charset="0"/>
              </a:rPr>
              <a:t>In </a:t>
            </a:r>
            <a:r>
              <a:rPr lang="en-US" sz="4400" i="1" dirty="0">
                <a:solidFill>
                  <a:schemeClr val="bg1"/>
                </a:solidFill>
                <a:latin typeface="Times New Roman" panose="02020603050405020304" pitchFamily="18" charset="0"/>
                <a:cs typeface="Times New Roman" panose="02020603050405020304" pitchFamily="18" charset="0"/>
              </a:rPr>
              <a:t>vivo</a:t>
            </a:r>
            <a:r>
              <a:rPr lang="en-US" sz="4400" dirty="0">
                <a:solidFill>
                  <a:schemeClr val="bg1"/>
                </a:solidFill>
                <a:latin typeface="Times New Roman" panose="02020603050405020304" pitchFamily="18" charset="0"/>
                <a:cs typeface="Times New Roman" panose="02020603050405020304" pitchFamily="18" charset="0"/>
              </a:rPr>
              <a:t> mouse and live cell STED microscopy of neuronal actin plasticity using far-red emitting fluorescent proteins</a:t>
            </a:r>
            <a:endParaRPr lang="en-CA" sz="4400" dirty="0">
              <a:solidFill>
                <a:schemeClr val="bg1"/>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889A9ECB-BA6F-C215-A96F-B857A5769D60}"/>
              </a:ext>
            </a:extLst>
          </p:cNvPr>
          <p:cNvSpPr>
            <a:spLocks noGrp="1"/>
          </p:cNvSpPr>
          <p:nvPr>
            <p:ph type="subTitle" idx="1"/>
          </p:nvPr>
        </p:nvSpPr>
        <p:spPr/>
        <p:txBody>
          <a:bodyPr/>
          <a:lstStyle/>
          <a:p>
            <a:r>
              <a:rPr lang="en-CA" dirty="0" err="1">
                <a:solidFill>
                  <a:schemeClr val="bg1"/>
                </a:solidFill>
              </a:rPr>
              <a:t>Waja</a:t>
            </a:r>
            <a:r>
              <a:rPr lang="en-CA" dirty="0">
                <a:solidFill>
                  <a:schemeClr val="bg1"/>
                </a:solidFill>
              </a:rPr>
              <a:t> Wegner, Peter </a:t>
            </a:r>
            <a:r>
              <a:rPr lang="en-CA" dirty="0" err="1">
                <a:solidFill>
                  <a:schemeClr val="bg1"/>
                </a:solidFill>
              </a:rPr>
              <a:t>Ilgen</a:t>
            </a:r>
            <a:r>
              <a:rPr lang="en-CA" dirty="0">
                <a:solidFill>
                  <a:schemeClr val="bg1"/>
                </a:solidFill>
              </a:rPr>
              <a:t>, Carola Gregor, Joris van Dort, Alexander C. Mott, Heinz Steffens, &amp; Katrin I. Willig.</a:t>
            </a:r>
          </a:p>
        </p:txBody>
      </p:sp>
      <p:sp>
        <p:nvSpPr>
          <p:cNvPr id="4" name="TextBox 3">
            <a:extLst>
              <a:ext uri="{FF2B5EF4-FFF2-40B4-BE49-F238E27FC236}">
                <a16:creationId xmlns:a16="http://schemas.microsoft.com/office/drawing/2014/main" id="{04072A88-7352-3ABA-784B-98DC1F4AB98E}"/>
              </a:ext>
            </a:extLst>
          </p:cNvPr>
          <p:cNvSpPr txBox="1"/>
          <p:nvPr/>
        </p:nvSpPr>
        <p:spPr>
          <a:xfrm>
            <a:off x="130629" y="6228920"/>
            <a:ext cx="2268812" cy="646331"/>
          </a:xfrm>
          <a:prstGeom prst="rect">
            <a:avLst/>
          </a:prstGeom>
          <a:noFill/>
        </p:spPr>
        <p:txBody>
          <a:bodyPr wrap="square" rtlCol="0">
            <a:spAutoFit/>
          </a:bodyPr>
          <a:lstStyle/>
          <a:p>
            <a:r>
              <a:rPr lang="en-CA" dirty="0">
                <a:solidFill>
                  <a:schemeClr val="bg1"/>
                </a:solidFill>
              </a:rPr>
              <a:t>Biophysics 4850</a:t>
            </a:r>
          </a:p>
          <a:p>
            <a:r>
              <a:rPr lang="en-CA" dirty="0">
                <a:solidFill>
                  <a:schemeClr val="bg1"/>
                </a:solidFill>
              </a:rPr>
              <a:t>Liam Kerr</a:t>
            </a:r>
          </a:p>
        </p:txBody>
      </p:sp>
      <p:pic>
        <p:nvPicPr>
          <p:cNvPr id="6" name="Picture 5">
            <a:extLst>
              <a:ext uri="{FF2B5EF4-FFF2-40B4-BE49-F238E27FC236}">
                <a16:creationId xmlns:a16="http://schemas.microsoft.com/office/drawing/2014/main" id="{C9D61A9E-4228-D639-81A6-120B3906C6F9}"/>
              </a:ext>
            </a:extLst>
          </p:cNvPr>
          <p:cNvPicPr>
            <a:picLocks noChangeAspect="1"/>
          </p:cNvPicPr>
          <p:nvPr/>
        </p:nvPicPr>
        <p:blipFill rotWithShape="1">
          <a:blip r:embed="rId3"/>
          <a:srcRect l="24824" t="16528" r="24222" b="17239"/>
          <a:stretch/>
        </p:blipFill>
        <p:spPr>
          <a:xfrm>
            <a:off x="0" y="-34313"/>
            <a:ext cx="935026" cy="1215405"/>
          </a:xfrm>
          <a:prstGeom prst="rect">
            <a:avLst/>
          </a:prstGeom>
        </p:spPr>
      </p:pic>
    </p:spTree>
    <p:extLst>
      <p:ext uri="{BB962C8B-B14F-4D97-AF65-F5344CB8AC3E}">
        <p14:creationId xmlns:p14="http://schemas.microsoft.com/office/powerpoint/2010/main" val="1198188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588E82-E23B-1FF4-38AB-8AB50C07EFA5}"/>
              </a:ext>
            </a:extLst>
          </p:cNvPr>
          <p:cNvSpPr>
            <a:spLocks noGrp="1"/>
          </p:cNvSpPr>
          <p:nvPr>
            <p:ph type="title"/>
          </p:nvPr>
        </p:nvSpPr>
        <p:spPr>
          <a:xfrm>
            <a:off x="626064" y="547458"/>
            <a:ext cx="9688296" cy="1642969"/>
          </a:xfrm>
        </p:spPr>
        <p:txBody>
          <a:bodyPr anchor="b">
            <a:normAutofit/>
          </a:bodyPr>
          <a:lstStyle/>
          <a:p>
            <a:r>
              <a:rPr lang="en-CA" sz="4000" dirty="0"/>
              <a:t>Labeling of Dendritic Spines</a:t>
            </a:r>
          </a:p>
        </p:txBody>
      </p:sp>
      <p:sp>
        <p:nvSpPr>
          <p:cNvPr id="3" name="Content Placeholder 2">
            <a:extLst>
              <a:ext uri="{FF2B5EF4-FFF2-40B4-BE49-F238E27FC236}">
                <a16:creationId xmlns:a16="http://schemas.microsoft.com/office/drawing/2014/main" id="{1D90CD1A-F1EB-34C4-2903-0DFFACD1E66F}"/>
              </a:ext>
            </a:extLst>
          </p:cNvPr>
          <p:cNvSpPr>
            <a:spLocks noGrp="1"/>
          </p:cNvSpPr>
          <p:nvPr>
            <p:ph idx="1"/>
          </p:nvPr>
        </p:nvSpPr>
        <p:spPr>
          <a:xfrm>
            <a:off x="626064" y="2426942"/>
            <a:ext cx="6825071" cy="3500827"/>
          </a:xfrm>
        </p:spPr>
        <p:txBody>
          <a:bodyPr anchor="t">
            <a:normAutofit lnSpcReduction="10000"/>
          </a:bodyPr>
          <a:lstStyle/>
          <a:p>
            <a:r>
              <a:rPr lang="en-CA" sz="2000" dirty="0"/>
              <a:t>Adeno virus is a non enveloped dsDNA virus that can be engineered to have no viral genome but instead contain DNA of interest</a:t>
            </a:r>
          </a:p>
          <a:p>
            <a:endParaRPr lang="en-CA" sz="2000" dirty="0"/>
          </a:p>
          <a:p>
            <a:r>
              <a:rPr lang="en-CA" sz="2000" dirty="0"/>
              <a:t>Use of Adeno Associated viral particles (AAV) to deliver DNA plasmid of interest into neuronal cells</a:t>
            </a:r>
          </a:p>
          <a:p>
            <a:endParaRPr lang="en-CA" sz="2000" dirty="0"/>
          </a:p>
          <a:p>
            <a:r>
              <a:rPr lang="en-CA" sz="2000" dirty="0"/>
              <a:t>Created plasmids that contained the coding sequence for either lifeact or actin chromobody and FP fusions and inserted into AAV which can then be injected into sample cells which begin transcribing and translating</a:t>
            </a:r>
          </a:p>
          <a:p>
            <a:endParaRPr lang="en-CA" sz="2000" dirty="0"/>
          </a:p>
          <a:p>
            <a:endParaRPr lang="en-CA" sz="2000" dirty="0"/>
          </a:p>
          <a:p>
            <a:endParaRPr lang="en-CA" sz="2000" dirty="0"/>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65CBAB4-2059-8DA2-ADE2-B811ACFB28E5}"/>
              </a:ext>
            </a:extLst>
          </p:cNvPr>
          <p:cNvPicPr>
            <a:picLocks noChangeAspect="1"/>
          </p:cNvPicPr>
          <p:nvPr/>
        </p:nvPicPr>
        <p:blipFill>
          <a:blip r:embed="rId2"/>
          <a:stretch>
            <a:fillRect/>
          </a:stretch>
        </p:blipFill>
        <p:spPr>
          <a:xfrm>
            <a:off x="6961217" y="1068572"/>
            <a:ext cx="5799131" cy="4720855"/>
          </a:xfrm>
          <a:prstGeom prst="rect">
            <a:avLst/>
          </a:prstGeom>
        </p:spPr>
      </p:pic>
    </p:spTree>
    <p:extLst>
      <p:ext uri="{BB962C8B-B14F-4D97-AF65-F5344CB8AC3E}">
        <p14:creationId xmlns:p14="http://schemas.microsoft.com/office/powerpoint/2010/main" val="1577788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57FC6C-3729-F61C-CF51-8DD601410D35}"/>
              </a:ext>
            </a:extLst>
          </p:cNvPr>
          <p:cNvSpPr>
            <a:spLocks noGrp="1"/>
          </p:cNvSpPr>
          <p:nvPr>
            <p:ph type="title"/>
          </p:nvPr>
        </p:nvSpPr>
        <p:spPr>
          <a:xfrm>
            <a:off x="524506" y="259773"/>
            <a:ext cx="9688296" cy="1642969"/>
          </a:xfrm>
        </p:spPr>
        <p:txBody>
          <a:bodyPr anchor="b">
            <a:normAutofit/>
          </a:bodyPr>
          <a:lstStyle/>
          <a:p>
            <a:r>
              <a:rPr lang="en-CA" sz="4000" dirty="0"/>
              <a:t>STED Microscopy of Live Cells and In </a:t>
            </a:r>
            <a:r>
              <a:rPr lang="en-CA" sz="4000" i="1" dirty="0"/>
              <a:t>vivo</a:t>
            </a:r>
            <a:r>
              <a:rPr lang="en-CA" sz="4000" dirty="0"/>
              <a:t> </a:t>
            </a:r>
          </a:p>
        </p:txBody>
      </p:sp>
      <p:sp>
        <p:nvSpPr>
          <p:cNvPr id="3" name="Content Placeholder 2">
            <a:extLst>
              <a:ext uri="{FF2B5EF4-FFF2-40B4-BE49-F238E27FC236}">
                <a16:creationId xmlns:a16="http://schemas.microsoft.com/office/drawing/2014/main" id="{448DCAEA-D91A-9426-4229-9331A5668E38}"/>
              </a:ext>
            </a:extLst>
          </p:cNvPr>
          <p:cNvSpPr>
            <a:spLocks noGrp="1"/>
          </p:cNvSpPr>
          <p:nvPr>
            <p:ph idx="1"/>
          </p:nvPr>
        </p:nvSpPr>
        <p:spPr>
          <a:xfrm>
            <a:off x="359501" y="2301502"/>
            <a:ext cx="6481311" cy="3535203"/>
          </a:xfrm>
        </p:spPr>
        <p:txBody>
          <a:bodyPr anchor="t">
            <a:normAutofit/>
          </a:bodyPr>
          <a:lstStyle/>
          <a:p>
            <a:r>
              <a:rPr lang="en-CA" sz="2000" dirty="0"/>
              <a:t>Neuronal hippocampal cell cultures were grown on poly-L-Lysine plates for 11 days before being induced with the created AAV constructs, after 10 days cells were imaged using the built STED inverted microscope</a:t>
            </a:r>
          </a:p>
          <a:p>
            <a:endParaRPr lang="en-CA" sz="2000" dirty="0"/>
          </a:p>
          <a:p>
            <a:r>
              <a:rPr lang="en-CA" sz="2000" dirty="0"/>
              <a:t>For In </a:t>
            </a:r>
            <a:r>
              <a:rPr lang="en-CA" sz="2000" i="1" dirty="0"/>
              <a:t>vivo</a:t>
            </a:r>
            <a:r>
              <a:rPr lang="en-CA" sz="2000" dirty="0"/>
              <a:t> experiments 150 nL of AAV constructs were injected into layer 5 (L5) of the cranial cortex of a mouse, after 3 weeks a craniotomy was performed at the injection site, a watch glass was placed over the opening, and imaging was then performed using an upright STED microscope </a:t>
            </a:r>
          </a:p>
        </p:txBody>
      </p:sp>
      <p:sp>
        <p:nvSpPr>
          <p:cNvPr id="10" name="Rectangle 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71137F8-76EE-266B-0D03-743BD7996281}"/>
              </a:ext>
            </a:extLst>
          </p:cNvPr>
          <p:cNvPicPr>
            <a:picLocks noChangeAspect="1"/>
          </p:cNvPicPr>
          <p:nvPr/>
        </p:nvPicPr>
        <p:blipFill rotWithShape="1">
          <a:blip r:embed="rId2"/>
          <a:srcRect l="1218" t="3733" r="2331" b="3809"/>
          <a:stretch/>
        </p:blipFill>
        <p:spPr>
          <a:xfrm>
            <a:off x="6916439" y="2397356"/>
            <a:ext cx="4994434" cy="2854630"/>
          </a:xfrm>
          <a:prstGeom prst="rect">
            <a:avLst/>
          </a:prstGeom>
        </p:spPr>
      </p:pic>
    </p:spTree>
    <p:extLst>
      <p:ext uri="{BB962C8B-B14F-4D97-AF65-F5344CB8AC3E}">
        <p14:creationId xmlns:p14="http://schemas.microsoft.com/office/powerpoint/2010/main" val="3704266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3251F5A3-70B7-3C64-1F05-664172053F6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Rectangle 8">
            <a:extLst>
              <a:ext uri="{FF2B5EF4-FFF2-40B4-BE49-F238E27FC236}">
                <a16:creationId xmlns:a16="http://schemas.microsoft.com/office/drawing/2014/main" id="{A5E7DD3F-11D0-148B-29F3-5989CF8380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Rectangle 9">
            <a:extLst>
              <a:ext uri="{FF2B5EF4-FFF2-40B4-BE49-F238E27FC236}">
                <a16:creationId xmlns:a16="http://schemas.microsoft.com/office/drawing/2014/main" id="{61A2E17E-329E-9991-C82A-26A70E8814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CAAE226F-102E-CF46-8292-D2ABBEFD18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5E96BB17-5575-3791-151D-D72A4C9334F2}"/>
              </a:ext>
            </a:extLst>
          </p:cNvPr>
          <p:cNvSpPr>
            <a:spLocks noGrp="1"/>
          </p:cNvSpPr>
          <p:nvPr>
            <p:ph type="title"/>
          </p:nvPr>
        </p:nvSpPr>
        <p:spPr>
          <a:xfrm>
            <a:off x="243518" y="-64741"/>
            <a:ext cx="5181597" cy="1655482"/>
          </a:xfrm>
        </p:spPr>
        <p:txBody>
          <a:bodyPr anchor="b">
            <a:normAutofit/>
          </a:bodyPr>
          <a:lstStyle/>
          <a:p>
            <a:pPr algn="r"/>
            <a:r>
              <a:rPr lang="en-CA" sz="4000" dirty="0">
                <a:solidFill>
                  <a:schemeClr val="bg1"/>
                </a:solidFill>
              </a:rPr>
              <a:t>Results and Conclusion</a:t>
            </a:r>
          </a:p>
        </p:txBody>
      </p:sp>
      <p:pic>
        <p:nvPicPr>
          <p:cNvPr id="12" name="Content Placeholder 3">
            <a:extLst>
              <a:ext uri="{FF2B5EF4-FFF2-40B4-BE49-F238E27FC236}">
                <a16:creationId xmlns:a16="http://schemas.microsoft.com/office/drawing/2014/main" id="{928D6371-49EE-5527-5B58-B055800510E1}"/>
              </a:ext>
            </a:extLst>
          </p:cNvPr>
          <p:cNvPicPr>
            <a:picLocks noChangeAspect="1"/>
          </p:cNvPicPr>
          <p:nvPr/>
        </p:nvPicPr>
        <p:blipFill rotWithShape="1">
          <a:blip r:embed="rId2">
            <a:alphaModFix/>
            <a:duotone>
              <a:schemeClr val="accent1">
                <a:shade val="45000"/>
                <a:satMod val="135000"/>
              </a:schemeClr>
              <a:prstClr val="white"/>
            </a:duotone>
          </a:blip>
          <a:srcRect t="161" r="-8" b="-8"/>
          <a:stretch/>
        </p:blipFill>
        <p:spPr>
          <a:xfrm>
            <a:off x="7686187" y="2111726"/>
            <a:ext cx="4225387" cy="4218602"/>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graphicFrame>
        <p:nvGraphicFramePr>
          <p:cNvPr id="16" name="Diagram 15">
            <a:extLst>
              <a:ext uri="{FF2B5EF4-FFF2-40B4-BE49-F238E27FC236}">
                <a16:creationId xmlns:a16="http://schemas.microsoft.com/office/drawing/2014/main" id="{A01AA2DB-09AE-B773-A94C-85608866A2C6}"/>
              </a:ext>
            </a:extLst>
          </p:cNvPr>
          <p:cNvGraphicFramePr/>
          <p:nvPr>
            <p:extLst>
              <p:ext uri="{D42A27DB-BD31-4B8C-83A1-F6EECF244321}">
                <p14:modId xmlns:p14="http://schemas.microsoft.com/office/powerpoint/2010/main" val="3831437065"/>
              </p:ext>
            </p:extLst>
          </p:nvPr>
        </p:nvGraphicFramePr>
        <p:xfrm>
          <a:off x="0" y="1597432"/>
          <a:ext cx="8115306" cy="482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0648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7B6096-E903-D2AD-0ECA-E0C6785C05F1}"/>
              </a:ext>
            </a:extLst>
          </p:cNvPr>
          <p:cNvSpPr>
            <a:spLocks noGrp="1"/>
          </p:cNvSpPr>
          <p:nvPr>
            <p:ph type="title"/>
          </p:nvPr>
        </p:nvSpPr>
        <p:spPr>
          <a:xfrm>
            <a:off x="477980" y="1122363"/>
            <a:ext cx="4281055" cy="3313584"/>
          </a:xfrm>
        </p:spPr>
        <p:txBody>
          <a:bodyPr vert="horz" lIns="91440" tIns="45720" rIns="91440" bIns="45720" rtlCol="0" anchor="b">
            <a:normAutofit/>
          </a:bodyPr>
          <a:lstStyle/>
          <a:p>
            <a:r>
              <a:rPr lang="en-US" sz="4800" kern="1200" dirty="0">
                <a:solidFill>
                  <a:schemeClr val="tx1"/>
                </a:solidFill>
                <a:latin typeface="+mj-lt"/>
                <a:ea typeface="+mj-ea"/>
                <a:cs typeface="+mj-cs"/>
              </a:rPr>
              <a:t>Suitability of mNeptune2 and actin binding</a:t>
            </a:r>
          </a:p>
        </p:txBody>
      </p:sp>
      <p:sp>
        <p:nvSpPr>
          <p:cNvPr id="3" name="Content Placeholder 2">
            <a:extLst>
              <a:ext uri="{FF2B5EF4-FFF2-40B4-BE49-F238E27FC236}">
                <a16:creationId xmlns:a16="http://schemas.microsoft.com/office/drawing/2014/main" id="{9A169D60-DD40-7AB4-8DD1-A0373785B5F8}"/>
              </a:ext>
            </a:extLst>
          </p:cNvPr>
          <p:cNvSpPr>
            <a:spLocks noGrp="1"/>
          </p:cNvSpPr>
          <p:nvPr>
            <p:ph idx="1"/>
          </p:nvPr>
        </p:nvSpPr>
        <p:spPr>
          <a:xfrm>
            <a:off x="477981" y="4872922"/>
            <a:ext cx="3933306" cy="1208141"/>
          </a:xfrm>
        </p:spPr>
        <p:txBody>
          <a:bodyPr vert="horz" lIns="91440" tIns="45720" rIns="91440" bIns="45720" rtlCol="0">
            <a:normAutofit fontScale="92500" lnSpcReduction="20000"/>
          </a:bodyPr>
          <a:lstStyle/>
          <a:p>
            <a:r>
              <a:rPr lang="en-US" sz="2000" kern="1200" dirty="0">
                <a:solidFill>
                  <a:schemeClr val="tx1"/>
                </a:solidFill>
                <a:latin typeface="+mn-lt"/>
                <a:ea typeface="+mn-ea"/>
                <a:cs typeface="+mn-cs"/>
              </a:rPr>
              <a:t>Use of Lifeact and Actin chromobody with mNeptune2 allows for long term STED microscopy with a 83 nm resolution</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application&#10;&#10;Description automatically generated">
            <a:extLst>
              <a:ext uri="{FF2B5EF4-FFF2-40B4-BE49-F238E27FC236}">
                <a16:creationId xmlns:a16="http://schemas.microsoft.com/office/drawing/2014/main" id="{0D96E1E3-E210-BDB7-B9F0-916670ECC9F1}"/>
              </a:ext>
            </a:extLst>
          </p:cNvPr>
          <p:cNvPicPr>
            <a:picLocks noChangeAspect="1"/>
          </p:cNvPicPr>
          <p:nvPr/>
        </p:nvPicPr>
        <p:blipFill rotWithShape="1">
          <a:blip r:embed="rId2">
            <a:extLst>
              <a:ext uri="{28A0092B-C50C-407E-A947-70E740481C1C}">
                <a14:useLocalDpi xmlns:a14="http://schemas.microsoft.com/office/drawing/2010/main" val="0"/>
              </a:ext>
            </a:extLst>
          </a:blip>
          <a:srcRect l="31510" t="13634" r="21774" b="5324"/>
          <a:stretch/>
        </p:blipFill>
        <p:spPr>
          <a:xfrm>
            <a:off x="5846617" y="247552"/>
            <a:ext cx="5494889" cy="6362895"/>
          </a:xfrm>
          <a:prstGeom prst="rect">
            <a:avLst/>
          </a:prstGeom>
        </p:spPr>
      </p:pic>
    </p:spTree>
    <p:extLst>
      <p:ext uri="{BB962C8B-B14F-4D97-AF65-F5344CB8AC3E}">
        <p14:creationId xmlns:p14="http://schemas.microsoft.com/office/powerpoint/2010/main" val="2644580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7B6096-E903-D2AD-0ECA-E0C6785C05F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CA" sz="4800" dirty="0"/>
              <a:t>In </a:t>
            </a:r>
            <a:r>
              <a:rPr lang="en-CA" sz="4800" i="1" dirty="0"/>
              <a:t>vivo </a:t>
            </a:r>
            <a:r>
              <a:rPr lang="en-CA" sz="4800" dirty="0"/>
              <a:t>imaging of dendritic spines</a:t>
            </a:r>
            <a:endParaRPr lang="en-US" sz="4800"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9A169D60-DD40-7AB4-8DD1-A0373785B5F8}"/>
              </a:ext>
            </a:extLst>
          </p:cNvPr>
          <p:cNvSpPr>
            <a:spLocks noGrp="1"/>
          </p:cNvSpPr>
          <p:nvPr>
            <p:ph idx="1"/>
          </p:nvPr>
        </p:nvSpPr>
        <p:spPr>
          <a:xfrm>
            <a:off x="477981" y="4676872"/>
            <a:ext cx="4211783" cy="1515855"/>
          </a:xfrm>
        </p:spPr>
        <p:txBody>
          <a:bodyPr vert="horz" lIns="91440" tIns="45720" rIns="91440" bIns="45720" rtlCol="0">
            <a:noAutofit/>
          </a:bodyPr>
          <a:lstStyle/>
          <a:p>
            <a:r>
              <a:rPr lang="en-CA" sz="2000" dirty="0"/>
              <a:t>STED creates higher detail of dendritic spines than confocal</a:t>
            </a:r>
          </a:p>
          <a:p>
            <a:r>
              <a:rPr lang="en-CA" sz="2000" dirty="0"/>
              <a:t>Time lapse shows morphological change over 1 hour and no phototoxic stress on spines</a:t>
            </a:r>
          </a:p>
          <a:p>
            <a:endParaRPr lang="en-CA" sz="2000" dirty="0"/>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Graphical user interface&#10;&#10;Description automatically generated">
            <a:extLst>
              <a:ext uri="{FF2B5EF4-FFF2-40B4-BE49-F238E27FC236}">
                <a16:creationId xmlns:a16="http://schemas.microsoft.com/office/drawing/2014/main" id="{EEC2E75E-63AF-1AE4-A975-9FB8F3507F1F}"/>
              </a:ext>
            </a:extLst>
          </p:cNvPr>
          <p:cNvPicPr>
            <a:picLocks noChangeAspect="1"/>
          </p:cNvPicPr>
          <p:nvPr/>
        </p:nvPicPr>
        <p:blipFill rotWithShape="1">
          <a:blip r:embed="rId2">
            <a:extLst>
              <a:ext uri="{28A0092B-C50C-407E-A947-70E740481C1C}">
                <a14:useLocalDpi xmlns:a14="http://schemas.microsoft.com/office/drawing/2010/main" val="0"/>
              </a:ext>
            </a:extLst>
          </a:blip>
          <a:srcRect l="26131" t="13951" r="10330" b="6667"/>
          <a:stretch/>
        </p:blipFill>
        <p:spPr>
          <a:xfrm>
            <a:off x="5149002" y="484815"/>
            <a:ext cx="6853043" cy="5707912"/>
          </a:xfrm>
          <a:prstGeom prst="rect">
            <a:avLst/>
          </a:prstGeom>
        </p:spPr>
      </p:pic>
    </p:spTree>
    <p:extLst>
      <p:ext uri="{BB962C8B-B14F-4D97-AF65-F5344CB8AC3E}">
        <p14:creationId xmlns:p14="http://schemas.microsoft.com/office/powerpoint/2010/main" val="90068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7B6096-E903-D2AD-0ECA-E0C6785C05F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CA" sz="4800" dirty="0"/>
              <a:t>Labeling Density </a:t>
            </a:r>
            <a:endParaRPr lang="en-US" sz="4800" kern="1200" dirty="0">
              <a:solidFill>
                <a:schemeClr val="tx1"/>
              </a:solidFill>
              <a:latin typeface="+mj-lt"/>
              <a:ea typeface="+mj-ea"/>
              <a:cs typeface="+mj-cs"/>
            </a:endParaRP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2">
            <a:extLst>
              <a:ext uri="{FF2B5EF4-FFF2-40B4-BE49-F238E27FC236}">
                <a16:creationId xmlns:a16="http://schemas.microsoft.com/office/drawing/2014/main" id="{54C6FB77-D4F7-C30D-7CA9-8F26F7861769}"/>
              </a:ext>
            </a:extLst>
          </p:cNvPr>
          <p:cNvSpPr txBox="1">
            <a:spLocks/>
          </p:cNvSpPr>
          <p:nvPr/>
        </p:nvSpPr>
        <p:spPr>
          <a:xfrm>
            <a:off x="378608" y="4676872"/>
            <a:ext cx="4413397" cy="18362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CA" sz="2000" dirty="0"/>
              <a:t>Dense fluorescence due to pyramidal dendrites with packed dendritic spines in layer 5</a:t>
            </a:r>
          </a:p>
          <a:p>
            <a:pPr>
              <a:buFont typeface="Wingdings" panose="05000000000000000000" pitchFamily="2" charset="2"/>
              <a:buChar char="§"/>
            </a:pPr>
            <a:r>
              <a:rPr lang="en-CA" sz="2000" dirty="0"/>
              <a:t>Bright spines in layer 1 are due to soma while faint specs are due to distal layer 5 spines</a:t>
            </a:r>
          </a:p>
        </p:txBody>
      </p:sp>
      <p:pic>
        <p:nvPicPr>
          <p:cNvPr id="19" name="Picture 18" descr="Graphical user interface, application&#10;&#10;Description automatically generated">
            <a:extLst>
              <a:ext uri="{FF2B5EF4-FFF2-40B4-BE49-F238E27FC236}">
                <a16:creationId xmlns:a16="http://schemas.microsoft.com/office/drawing/2014/main" id="{5BD88B01-880E-49CB-8D60-D2078D6D1749}"/>
              </a:ext>
            </a:extLst>
          </p:cNvPr>
          <p:cNvPicPr>
            <a:picLocks noChangeAspect="1"/>
          </p:cNvPicPr>
          <p:nvPr/>
        </p:nvPicPr>
        <p:blipFill rotWithShape="1">
          <a:blip r:embed="rId2">
            <a:extLst>
              <a:ext uri="{28A0092B-C50C-407E-A947-70E740481C1C}">
                <a14:useLocalDpi xmlns:a14="http://schemas.microsoft.com/office/drawing/2010/main" val="0"/>
              </a:ext>
            </a:extLst>
          </a:blip>
          <a:srcRect l="34450" t="11429" r="25851" b="3859"/>
          <a:stretch/>
        </p:blipFill>
        <p:spPr>
          <a:xfrm>
            <a:off x="5974539" y="50869"/>
            <a:ext cx="4785131" cy="6807131"/>
          </a:xfrm>
          <a:prstGeom prst="rect">
            <a:avLst/>
          </a:prstGeom>
        </p:spPr>
      </p:pic>
    </p:spTree>
    <p:extLst>
      <p:ext uri="{BB962C8B-B14F-4D97-AF65-F5344CB8AC3E}">
        <p14:creationId xmlns:p14="http://schemas.microsoft.com/office/powerpoint/2010/main" val="2994866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7B6096-E903-D2AD-0ECA-E0C6785C05F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CA" sz="4800" dirty="0"/>
              <a:t>Over expression of actin binding proteins</a:t>
            </a:r>
            <a:endParaRPr lang="en-US" sz="4800" kern="1200" dirty="0">
              <a:solidFill>
                <a:schemeClr val="tx1"/>
              </a:solidFill>
              <a:latin typeface="+mj-lt"/>
              <a:ea typeface="+mj-ea"/>
              <a:cs typeface="+mj-cs"/>
            </a:endParaRP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2">
            <a:extLst>
              <a:ext uri="{FF2B5EF4-FFF2-40B4-BE49-F238E27FC236}">
                <a16:creationId xmlns:a16="http://schemas.microsoft.com/office/drawing/2014/main" id="{54C6FB77-D4F7-C30D-7CA9-8F26F7861769}"/>
              </a:ext>
            </a:extLst>
          </p:cNvPr>
          <p:cNvSpPr txBox="1">
            <a:spLocks/>
          </p:cNvSpPr>
          <p:nvPr/>
        </p:nvSpPr>
        <p:spPr>
          <a:xfrm>
            <a:off x="378608" y="4676872"/>
            <a:ext cx="4413397" cy="18362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CA" sz="2000" dirty="0"/>
              <a:t>Over expression of both lifeact and actin chromobody caused loss of spine detail and accumulation of FP</a:t>
            </a:r>
          </a:p>
          <a:p>
            <a:pPr>
              <a:buFont typeface="Wingdings" panose="05000000000000000000" pitchFamily="2" charset="2"/>
              <a:buChar char="§"/>
            </a:pPr>
            <a:r>
              <a:rPr lang="en-CA" sz="2000" dirty="0"/>
              <a:t>Low expression still allows for detailed visualization</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CA" sz="20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11" name="Picture 10">
            <a:extLst>
              <a:ext uri="{FF2B5EF4-FFF2-40B4-BE49-F238E27FC236}">
                <a16:creationId xmlns:a16="http://schemas.microsoft.com/office/drawing/2014/main" id="{C017DB93-24AE-919E-6223-F01DA27101E8}"/>
              </a:ext>
            </a:extLst>
          </p:cNvPr>
          <p:cNvPicPr>
            <a:picLocks noChangeAspect="1"/>
          </p:cNvPicPr>
          <p:nvPr/>
        </p:nvPicPr>
        <p:blipFill rotWithShape="1">
          <a:blip r:embed="rId2">
            <a:extLst>
              <a:ext uri="{28A0092B-C50C-407E-A947-70E740481C1C}">
                <a14:useLocalDpi xmlns:a14="http://schemas.microsoft.com/office/drawing/2010/main" val="0"/>
              </a:ext>
            </a:extLst>
          </a:blip>
          <a:srcRect l="29303" t="11329" r="15893" b="6767"/>
          <a:stretch/>
        </p:blipFill>
        <p:spPr>
          <a:xfrm>
            <a:off x="5507481" y="254384"/>
            <a:ext cx="6203490" cy="6180794"/>
          </a:xfrm>
          <a:prstGeom prst="rect">
            <a:avLst/>
          </a:prstGeom>
        </p:spPr>
      </p:pic>
    </p:spTree>
    <p:extLst>
      <p:ext uri="{BB962C8B-B14F-4D97-AF65-F5344CB8AC3E}">
        <p14:creationId xmlns:p14="http://schemas.microsoft.com/office/powerpoint/2010/main" val="2321646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useBgFill="1">
        <p:nvSpPr>
          <p:cNvPr id="12"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7B6096-E903-D2AD-0ECA-E0C6785C05F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CA" sz="4800" dirty="0"/>
              <a:t>Overexpression of FP</a:t>
            </a:r>
            <a:endParaRPr lang="en-US" sz="4800" kern="1200" dirty="0">
              <a:solidFill>
                <a:schemeClr val="tx1"/>
              </a:solidFill>
              <a:latin typeface="+mj-lt"/>
              <a:ea typeface="+mj-ea"/>
              <a:cs typeface="+mj-cs"/>
            </a:endParaRP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Content Placeholder 2">
            <a:extLst>
              <a:ext uri="{FF2B5EF4-FFF2-40B4-BE49-F238E27FC236}">
                <a16:creationId xmlns:a16="http://schemas.microsoft.com/office/drawing/2014/main" id="{54C6FB77-D4F7-C30D-7CA9-8F26F7861769}"/>
              </a:ext>
            </a:extLst>
          </p:cNvPr>
          <p:cNvSpPr txBox="1">
            <a:spLocks/>
          </p:cNvSpPr>
          <p:nvPr/>
        </p:nvSpPr>
        <p:spPr>
          <a:xfrm>
            <a:off x="378608" y="4676872"/>
            <a:ext cx="4413397" cy="183626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CA" sz="2000" dirty="0"/>
              <a:t>Overexpression of fluorescent proteins showed no loss of spine visualization</a:t>
            </a:r>
          </a:p>
          <a:p>
            <a:pPr>
              <a:buFont typeface="Wingdings" panose="05000000000000000000" pitchFamily="2" charset="2"/>
              <a:buChar char="§"/>
            </a:pPr>
            <a:r>
              <a:rPr lang="en-CA" sz="2000" dirty="0"/>
              <a:t>Using phalloidin in the presence of various FP expression levels showed no change in spine morphology or loss of detail</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CA" sz="20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13" name="Picture 12" descr="Graphical user interface, application&#10;&#10;Description automatically generated">
            <a:extLst>
              <a:ext uri="{FF2B5EF4-FFF2-40B4-BE49-F238E27FC236}">
                <a16:creationId xmlns:a16="http://schemas.microsoft.com/office/drawing/2014/main" id="{54A47C33-C727-D66F-1013-847236E7C1F8}"/>
              </a:ext>
            </a:extLst>
          </p:cNvPr>
          <p:cNvPicPr>
            <a:picLocks noChangeAspect="1"/>
          </p:cNvPicPr>
          <p:nvPr/>
        </p:nvPicPr>
        <p:blipFill rotWithShape="1">
          <a:blip r:embed="rId2">
            <a:extLst>
              <a:ext uri="{28A0092B-C50C-407E-A947-70E740481C1C}">
                <a14:useLocalDpi xmlns:a14="http://schemas.microsoft.com/office/drawing/2010/main" val="0"/>
              </a:ext>
            </a:extLst>
          </a:blip>
          <a:srcRect l="30908" t="18747" r="33670" b="20401"/>
          <a:stretch/>
        </p:blipFill>
        <p:spPr>
          <a:xfrm>
            <a:off x="4792005" y="851941"/>
            <a:ext cx="3416027" cy="3912318"/>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1B99643B-7DBF-B944-C70C-807CA2526BEF}"/>
              </a:ext>
            </a:extLst>
          </p:cNvPr>
          <p:cNvPicPr>
            <a:picLocks noChangeAspect="1"/>
          </p:cNvPicPr>
          <p:nvPr/>
        </p:nvPicPr>
        <p:blipFill rotWithShape="1">
          <a:blip r:embed="rId3">
            <a:extLst>
              <a:ext uri="{28A0092B-C50C-407E-A947-70E740481C1C}">
                <a14:useLocalDpi xmlns:a14="http://schemas.microsoft.com/office/drawing/2010/main" val="0"/>
              </a:ext>
            </a:extLst>
          </a:blip>
          <a:srcRect l="28711" t="15407" r="30134" b="5313"/>
          <a:stretch/>
        </p:blipFill>
        <p:spPr>
          <a:xfrm>
            <a:off x="8073181" y="771988"/>
            <a:ext cx="4118819" cy="5289662"/>
          </a:xfrm>
          <a:prstGeom prst="rect">
            <a:avLst/>
          </a:prstGeom>
        </p:spPr>
      </p:pic>
    </p:spTree>
    <p:extLst>
      <p:ext uri="{BB962C8B-B14F-4D97-AF65-F5344CB8AC3E}">
        <p14:creationId xmlns:p14="http://schemas.microsoft.com/office/powerpoint/2010/main" val="4022579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3251F5A3-70B7-3C64-1F05-664172053F6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Rectangle 8">
            <a:extLst>
              <a:ext uri="{FF2B5EF4-FFF2-40B4-BE49-F238E27FC236}">
                <a16:creationId xmlns:a16="http://schemas.microsoft.com/office/drawing/2014/main" id="{A5E7DD3F-11D0-148B-29F3-5989CF8380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Rectangle 9">
            <a:extLst>
              <a:ext uri="{FF2B5EF4-FFF2-40B4-BE49-F238E27FC236}">
                <a16:creationId xmlns:a16="http://schemas.microsoft.com/office/drawing/2014/main" id="{61A2E17E-329E-9991-C82A-26A70E8814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CAAE226F-102E-CF46-8292-D2ABBEFD18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5E96BB17-5575-3791-151D-D72A4C9334F2}"/>
              </a:ext>
            </a:extLst>
          </p:cNvPr>
          <p:cNvSpPr>
            <a:spLocks noGrp="1"/>
          </p:cNvSpPr>
          <p:nvPr>
            <p:ph type="title"/>
          </p:nvPr>
        </p:nvSpPr>
        <p:spPr>
          <a:xfrm>
            <a:off x="1097664" y="-64741"/>
            <a:ext cx="7189086" cy="1655482"/>
          </a:xfrm>
        </p:spPr>
        <p:txBody>
          <a:bodyPr anchor="b">
            <a:normAutofit/>
          </a:bodyPr>
          <a:lstStyle/>
          <a:p>
            <a:r>
              <a:rPr lang="en-CA" sz="4000" dirty="0">
                <a:solidFill>
                  <a:schemeClr val="bg1"/>
                </a:solidFill>
              </a:rPr>
              <a:t>Discussion/ Future directions </a:t>
            </a:r>
          </a:p>
        </p:txBody>
      </p:sp>
      <p:sp>
        <p:nvSpPr>
          <p:cNvPr id="12" name="Content Placeholder 2">
            <a:extLst>
              <a:ext uri="{FF2B5EF4-FFF2-40B4-BE49-F238E27FC236}">
                <a16:creationId xmlns:a16="http://schemas.microsoft.com/office/drawing/2014/main" id="{A36F90E7-E7BE-D051-3232-A3CACAE9F2BD}"/>
              </a:ext>
            </a:extLst>
          </p:cNvPr>
          <p:cNvSpPr>
            <a:spLocks noGrp="1"/>
          </p:cNvSpPr>
          <p:nvPr>
            <p:ph idx="1"/>
          </p:nvPr>
        </p:nvSpPr>
        <p:spPr>
          <a:xfrm>
            <a:off x="838200" y="1825625"/>
            <a:ext cx="10515600" cy="4351338"/>
          </a:xfrm>
        </p:spPr>
        <p:txBody>
          <a:bodyPr>
            <a:normAutofit/>
          </a:bodyPr>
          <a:lstStyle/>
          <a:p>
            <a:r>
              <a:rPr lang="en-CA" dirty="0"/>
              <a:t>High expression of Lifeact and actin chromobodies causes morphological changes and accumulation of FP bodies</a:t>
            </a:r>
          </a:p>
          <a:p>
            <a:r>
              <a:rPr lang="en-CA" dirty="0"/>
              <a:t>Lifeact and actin chromobodies labeling isn’t identical as lifeact binds more to dendric shafts </a:t>
            </a:r>
          </a:p>
          <a:p>
            <a:r>
              <a:rPr lang="en-CA" dirty="0"/>
              <a:t>Red emission FP have darker emission in distal dendrites compared to proximal ones, which when compared to GFP doesn’t occur</a:t>
            </a:r>
          </a:p>
          <a:p>
            <a:r>
              <a:rPr lang="en-CA" dirty="0"/>
              <a:t>Red emission FP produce a lower emission intensity when compared to GFP</a:t>
            </a:r>
          </a:p>
        </p:txBody>
      </p:sp>
    </p:spTree>
    <p:extLst>
      <p:ext uri="{BB962C8B-B14F-4D97-AF65-F5344CB8AC3E}">
        <p14:creationId xmlns:p14="http://schemas.microsoft.com/office/powerpoint/2010/main" val="860951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3251F5A3-70B7-3C64-1F05-664172053F6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9" name="Rectangle 8">
            <a:extLst>
              <a:ext uri="{FF2B5EF4-FFF2-40B4-BE49-F238E27FC236}">
                <a16:creationId xmlns:a16="http://schemas.microsoft.com/office/drawing/2014/main" id="{A5E7DD3F-11D0-148B-29F3-5989CF8380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0" name="Rectangle 9">
            <a:extLst>
              <a:ext uri="{FF2B5EF4-FFF2-40B4-BE49-F238E27FC236}">
                <a16:creationId xmlns:a16="http://schemas.microsoft.com/office/drawing/2014/main" id="{61A2E17E-329E-9991-C82A-26A70E8814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1" name="Rectangle 10">
            <a:extLst>
              <a:ext uri="{FF2B5EF4-FFF2-40B4-BE49-F238E27FC236}">
                <a16:creationId xmlns:a16="http://schemas.microsoft.com/office/drawing/2014/main" id="{CAAE226F-102E-CF46-8292-D2ABBEFD18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2" name="Title 1">
            <a:extLst>
              <a:ext uri="{FF2B5EF4-FFF2-40B4-BE49-F238E27FC236}">
                <a16:creationId xmlns:a16="http://schemas.microsoft.com/office/drawing/2014/main" id="{5E96BB17-5575-3791-151D-D72A4C9334F2}"/>
              </a:ext>
            </a:extLst>
          </p:cNvPr>
          <p:cNvSpPr>
            <a:spLocks noGrp="1"/>
          </p:cNvSpPr>
          <p:nvPr>
            <p:ph type="title"/>
          </p:nvPr>
        </p:nvSpPr>
        <p:spPr>
          <a:xfrm>
            <a:off x="1097664" y="-64741"/>
            <a:ext cx="5181597" cy="1655482"/>
          </a:xfrm>
        </p:spPr>
        <p:txBody>
          <a:bodyPr anchor="b">
            <a:normAutofit/>
          </a:bodyPr>
          <a:lstStyle/>
          <a:p>
            <a:r>
              <a:rPr lang="en-CA" sz="4000" dirty="0">
                <a:solidFill>
                  <a:schemeClr val="bg1"/>
                </a:solidFill>
              </a:rPr>
              <a:t>Summary</a:t>
            </a:r>
          </a:p>
        </p:txBody>
      </p:sp>
      <p:sp>
        <p:nvSpPr>
          <p:cNvPr id="13" name="Content Placeholder 2">
            <a:extLst>
              <a:ext uri="{FF2B5EF4-FFF2-40B4-BE49-F238E27FC236}">
                <a16:creationId xmlns:a16="http://schemas.microsoft.com/office/drawing/2014/main" id="{0B47A0BA-50A6-9937-18DA-067837F6F3E4}"/>
              </a:ext>
            </a:extLst>
          </p:cNvPr>
          <p:cNvSpPr>
            <a:spLocks noGrp="1"/>
          </p:cNvSpPr>
          <p:nvPr>
            <p:ph idx="1"/>
          </p:nvPr>
        </p:nvSpPr>
        <p:spPr>
          <a:xfrm>
            <a:off x="838198" y="2045356"/>
            <a:ext cx="10515600" cy="4351338"/>
          </a:xfrm>
        </p:spPr>
        <p:txBody>
          <a:bodyPr/>
          <a:lstStyle/>
          <a:p>
            <a:pPr>
              <a:lnSpc>
                <a:spcPct val="100000"/>
              </a:lnSpc>
            </a:pPr>
            <a:r>
              <a:rPr lang="en-CA" dirty="0"/>
              <a:t>From the super resolution of ~83 nm, STED is an ideal tool for imaging synaptic networks while being able to observe mobility using time lapse imaging</a:t>
            </a:r>
          </a:p>
          <a:p>
            <a:pPr>
              <a:lnSpc>
                <a:spcPct val="100000"/>
              </a:lnSpc>
            </a:pPr>
            <a:r>
              <a:rPr lang="en-CA" dirty="0"/>
              <a:t>Far red emitting proteins like mNeptune2 prove to be advantageous as they don’t cause phototoxicity</a:t>
            </a:r>
          </a:p>
          <a:p>
            <a:pPr>
              <a:lnSpc>
                <a:spcPct val="100000"/>
              </a:lnSpc>
            </a:pPr>
            <a:r>
              <a:rPr lang="en-CA" dirty="0"/>
              <a:t>Both Lifeact and actin chromobodies show good specificity for actin binding without causing morphological changes optimally at low expression</a:t>
            </a:r>
          </a:p>
        </p:txBody>
      </p:sp>
    </p:spTree>
    <p:extLst>
      <p:ext uri="{BB962C8B-B14F-4D97-AF65-F5344CB8AC3E}">
        <p14:creationId xmlns:p14="http://schemas.microsoft.com/office/powerpoint/2010/main" val="644410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714DB7-77E5-1C82-E578-0F784B279828}"/>
              </a:ext>
            </a:extLst>
          </p:cNvPr>
          <p:cNvSpPr>
            <a:spLocks noGrp="1"/>
          </p:cNvSpPr>
          <p:nvPr>
            <p:ph idx="1"/>
          </p:nvPr>
        </p:nvSpPr>
        <p:spPr>
          <a:xfrm>
            <a:off x="1032166" y="2189808"/>
            <a:ext cx="5568620" cy="3409898"/>
          </a:xfrm>
        </p:spPr>
        <p:txBody>
          <a:bodyPr anchor="t">
            <a:normAutofit fontScale="92500"/>
          </a:bodyPr>
          <a:lstStyle/>
          <a:p>
            <a:pPr>
              <a:lnSpc>
                <a:spcPct val="200000"/>
              </a:lnSpc>
              <a:buFont typeface="Wingdings" panose="05000000000000000000" pitchFamily="2" charset="2"/>
              <a:buChar char="§"/>
            </a:pPr>
            <a:r>
              <a:rPr lang="en-CA" sz="2400" dirty="0"/>
              <a:t>Dendritic spines</a:t>
            </a:r>
          </a:p>
          <a:p>
            <a:pPr>
              <a:lnSpc>
                <a:spcPct val="200000"/>
              </a:lnSpc>
              <a:buFont typeface="Wingdings" panose="05000000000000000000" pitchFamily="2" charset="2"/>
              <a:buChar char="§"/>
            </a:pPr>
            <a:r>
              <a:rPr lang="en-CA" sz="2400" dirty="0"/>
              <a:t>STimulated Emission Depletion (STED)</a:t>
            </a:r>
          </a:p>
          <a:p>
            <a:pPr>
              <a:lnSpc>
                <a:spcPct val="200000"/>
              </a:lnSpc>
              <a:buFont typeface="Wingdings" panose="05000000000000000000" pitchFamily="2" charset="2"/>
              <a:buChar char="§"/>
            </a:pPr>
            <a:r>
              <a:rPr lang="en-CA" sz="2400" dirty="0"/>
              <a:t>Far red emitting fluorescent proteins</a:t>
            </a:r>
          </a:p>
          <a:p>
            <a:pPr>
              <a:lnSpc>
                <a:spcPct val="200000"/>
              </a:lnSpc>
              <a:buFont typeface="Wingdings" panose="05000000000000000000" pitchFamily="2" charset="2"/>
              <a:buChar char="§"/>
            </a:pPr>
            <a:r>
              <a:rPr lang="en-CA" sz="2400" dirty="0"/>
              <a:t>Objectives</a:t>
            </a:r>
          </a:p>
          <a:p>
            <a:pPr>
              <a:lnSpc>
                <a:spcPct val="200000"/>
              </a:lnSpc>
              <a:buFont typeface="Wingdings" panose="05000000000000000000" pitchFamily="2" charset="2"/>
              <a:buChar char="§"/>
            </a:pPr>
            <a:endParaRPr lang="en-CA" sz="2400" dirty="0"/>
          </a:p>
        </p:txBody>
      </p:sp>
      <p:pic>
        <p:nvPicPr>
          <p:cNvPr id="7" name="Graphic 6" descr="Brain with solid fill">
            <a:extLst>
              <a:ext uri="{FF2B5EF4-FFF2-40B4-BE49-F238E27FC236}">
                <a16:creationId xmlns:a16="http://schemas.microsoft.com/office/drawing/2014/main" id="{69553C81-CD35-959B-D320-178E9308FC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p:blipFill>
        <p:spPr>
          <a:xfrm>
            <a:off x="6917574" y="1346180"/>
            <a:ext cx="4957638" cy="4957638"/>
          </a:xfrm>
          <a:prstGeom prst="rect">
            <a:avLst/>
          </a:prstGeom>
        </p:spPr>
      </p:pic>
      <p:sp>
        <p:nvSpPr>
          <p:cNvPr id="8" name="Rectangle 7">
            <a:extLst>
              <a:ext uri="{FF2B5EF4-FFF2-40B4-BE49-F238E27FC236}">
                <a16:creationId xmlns:a16="http://schemas.microsoft.com/office/drawing/2014/main" id="{3251F5A3-70B7-3C64-1F05-664172053F6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0800000" flipH="1">
            <a:off x="0"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5E7DD3F-11D0-148B-29F3-5989CF83802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A2E17E-329E-9991-C82A-26A70E8814A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AE226F-102E-CF46-8292-D2ABBEFD186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96BB17-5575-3791-151D-D72A4C9334F2}"/>
              </a:ext>
            </a:extLst>
          </p:cNvPr>
          <p:cNvSpPr>
            <a:spLocks noGrp="1"/>
          </p:cNvSpPr>
          <p:nvPr>
            <p:ph type="title"/>
          </p:nvPr>
        </p:nvSpPr>
        <p:spPr>
          <a:xfrm>
            <a:off x="-1262148" y="-309302"/>
            <a:ext cx="5181597" cy="1655482"/>
          </a:xfrm>
        </p:spPr>
        <p:txBody>
          <a:bodyPr anchor="b">
            <a:normAutofit/>
          </a:bodyPr>
          <a:lstStyle/>
          <a:p>
            <a:pPr algn="r"/>
            <a:r>
              <a:rPr lang="en-CA" sz="4000" dirty="0">
                <a:solidFill>
                  <a:schemeClr val="bg1"/>
                </a:solidFill>
              </a:rPr>
              <a:t>Background</a:t>
            </a:r>
          </a:p>
        </p:txBody>
      </p:sp>
    </p:spTree>
    <p:extLst>
      <p:ext uri="{BB962C8B-B14F-4D97-AF65-F5344CB8AC3E}">
        <p14:creationId xmlns:p14="http://schemas.microsoft.com/office/powerpoint/2010/main" val="423643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A508A6-6B5F-C42B-E293-1C8BD5EF47B6}"/>
              </a:ext>
            </a:extLst>
          </p:cNvPr>
          <p:cNvSpPr>
            <a:spLocks noGrp="1"/>
          </p:cNvSpPr>
          <p:nvPr>
            <p:ph type="title"/>
          </p:nvPr>
        </p:nvSpPr>
        <p:spPr>
          <a:xfrm>
            <a:off x="-23854" y="-450935"/>
            <a:ext cx="5323715" cy="1642970"/>
          </a:xfrm>
        </p:spPr>
        <p:txBody>
          <a:bodyPr anchor="b">
            <a:normAutofit/>
          </a:bodyPr>
          <a:lstStyle/>
          <a:p>
            <a:r>
              <a:rPr lang="en-CA" sz="4000" dirty="0"/>
              <a:t>Thank You</a:t>
            </a:r>
          </a:p>
        </p:txBody>
      </p:sp>
      <p:sp>
        <p:nvSpPr>
          <p:cNvPr id="6" name="Content Placeholder 5">
            <a:extLst>
              <a:ext uri="{FF2B5EF4-FFF2-40B4-BE49-F238E27FC236}">
                <a16:creationId xmlns:a16="http://schemas.microsoft.com/office/drawing/2014/main" id="{39890C2D-B754-939A-4626-5DF2671C37A6}"/>
              </a:ext>
            </a:extLst>
          </p:cNvPr>
          <p:cNvSpPr>
            <a:spLocks noGrp="1"/>
          </p:cNvSpPr>
          <p:nvPr>
            <p:ph idx="1"/>
          </p:nvPr>
        </p:nvSpPr>
        <p:spPr>
          <a:xfrm>
            <a:off x="19016" y="1490317"/>
            <a:ext cx="8123274" cy="3877341"/>
          </a:xfrm>
        </p:spPr>
        <p:txBody>
          <a:bodyPr anchor="t">
            <a:noAutofit/>
          </a:bodyPr>
          <a:lstStyle/>
          <a:p>
            <a:pPr marL="0" indent="0">
              <a:buNone/>
            </a:pPr>
            <a:r>
              <a:rPr lang="en-CA" sz="1400" u="sng" dirty="0"/>
              <a:t>References</a:t>
            </a:r>
          </a:p>
          <a:p>
            <a:pPr marL="50800" indent="0">
              <a:lnSpc>
                <a:spcPct val="107000"/>
              </a:lnSpc>
              <a:spcAft>
                <a:spcPts val="800"/>
              </a:spcAft>
              <a:buNone/>
            </a:pPr>
            <a:r>
              <a:rPr lang="en-CA" sz="1400" dirty="0">
                <a:effectLst/>
                <a:latin typeface="Times New Roman" panose="02020603050405020304" pitchFamily="18" charset="0"/>
                <a:ea typeface="Times New Roman" panose="02020603050405020304" pitchFamily="18" charset="0"/>
              </a:rPr>
              <a:t>1. W. Wegner, </a:t>
            </a:r>
            <a:r>
              <a:rPr lang="en-CA" sz="1400" i="1" dirty="0">
                <a:effectLst/>
                <a:latin typeface="Times New Roman" panose="02020603050405020304" pitchFamily="18" charset="0"/>
                <a:ea typeface="Times New Roman" panose="02020603050405020304" pitchFamily="18" charset="0"/>
              </a:rPr>
              <a:t>et al.</a:t>
            </a:r>
            <a:r>
              <a:rPr lang="en-CA" sz="1400" dirty="0">
                <a:effectLst/>
                <a:latin typeface="Times New Roman" panose="02020603050405020304" pitchFamily="18" charset="0"/>
                <a:ea typeface="Times New Roman" panose="02020603050405020304" pitchFamily="18" charset="0"/>
              </a:rPr>
              <a:t>, In vivo mouse and live cell STED microscopy of neuronal actin plasticity using far-red emitting fluorescent proteins https:/doi.org/10.1038/s41598-017-11827-4 (Sept 18, 2017).</a:t>
            </a:r>
            <a:endParaRPr lang="en-CA" sz="1400" dirty="0">
              <a:effectLst/>
              <a:latin typeface="Times New Roman" panose="02020603050405020304" pitchFamily="18" charset="0"/>
              <a:ea typeface="Calibri" panose="020F0502020204030204" pitchFamily="34" charset="0"/>
            </a:endParaRPr>
          </a:p>
          <a:p>
            <a:pPr marL="50800" indent="0">
              <a:lnSpc>
                <a:spcPct val="107000"/>
              </a:lnSpc>
              <a:spcAft>
                <a:spcPts val="800"/>
              </a:spcAft>
              <a:buNone/>
            </a:pPr>
            <a:r>
              <a:rPr lang="en-CA" sz="1400" dirty="0">
                <a:effectLst/>
                <a:latin typeface="Times New Roman" panose="02020603050405020304" pitchFamily="18" charset="0"/>
                <a:ea typeface="Times New Roman" panose="02020603050405020304" pitchFamily="18" charset="0"/>
              </a:rPr>
              <a:t>2. C. Li, R. J. </a:t>
            </a:r>
            <a:r>
              <a:rPr lang="en-CA" sz="1400" dirty="0" err="1">
                <a:effectLst/>
                <a:latin typeface="Times New Roman" panose="02020603050405020304" pitchFamily="18" charset="0"/>
                <a:ea typeface="Times New Roman" panose="02020603050405020304" pitchFamily="18" charset="0"/>
              </a:rPr>
              <a:t>Samulski</a:t>
            </a:r>
            <a:r>
              <a:rPr lang="en-CA" sz="1400" dirty="0">
                <a:effectLst/>
                <a:latin typeface="Times New Roman" panose="02020603050405020304" pitchFamily="18" charset="0"/>
                <a:ea typeface="Times New Roman" panose="02020603050405020304" pitchFamily="18" charset="0"/>
              </a:rPr>
              <a:t>, Engineering adeno-associated virus vectors for gene therapy. </a:t>
            </a:r>
            <a:r>
              <a:rPr lang="en-CA" sz="1400" i="1" dirty="0">
                <a:effectLst/>
                <a:latin typeface="Times New Roman" panose="02020603050405020304" pitchFamily="18" charset="0"/>
                <a:ea typeface="Times New Roman" panose="02020603050405020304" pitchFamily="18" charset="0"/>
              </a:rPr>
              <a:t>Nat Rev Genet</a:t>
            </a:r>
            <a:r>
              <a:rPr lang="en-CA" sz="1400" dirty="0">
                <a:effectLst/>
                <a:latin typeface="Times New Roman" panose="02020603050405020304" pitchFamily="18" charset="0"/>
                <a:ea typeface="Times New Roman" panose="02020603050405020304" pitchFamily="18" charset="0"/>
              </a:rPr>
              <a:t> </a:t>
            </a:r>
            <a:r>
              <a:rPr lang="en-CA" sz="1400" b="1" dirty="0">
                <a:effectLst/>
                <a:latin typeface="Times New Roman" panose="02020603050405020304" pitchFamily="18" charset="0"/>
                <a:ea typeface="Times New Roman" panose="02020603050405020304" pitchFamily="18" charset="0"/>
              </a:rPr>
              <a:t>21</a:t>
            </a:r>
            <a:r>
              <a:rPr lang="en-CA" sz="1400" dirty="0">
                <a:effectLst/>
                <a:latin typeface="Times New Roman" panose="02020603050405020304" pitchFamily="18" charset="0"/>
                <a:ea typeface="Times New Roman" panose="02020603050405020304" pitchFamily="18" charset="0"/>
              </a:rPr>
              <a:t>, 255–272 (2020).</a:t>
            </a:r>
            <a:endParaRPr lang="en-CA" sz="1400" dirty="0">
              <a:effectLst/>
              <a:latin typeface="Times New Roman" panose="02020603050405020304" pitchFamily="18" charset="0"/>
              <a:ea typeface="Calibri" panose="020F0502020204030204" pitchFamily="34" charset="0"/>
            </a:endParaRPr>
          </a:p>
          <a:p>
            <a:pPr marL="50800" indent="0">
              <a:lnSpc>
                <a:spcPct val="107000"/>
              </a:lnSpc>
              <a:spcAft>
                <a:spcPts val="800"/>
              </a:spcAft>
              <a:buNone/>
            </a:pPr>
            <a:r>
              <a:rPr lang="en-CA" sz="1400" dirty="0">
                <a:effectLst/>
                <a:latin typeface="Times New Roman" panose="02020603050405020304" pitchFamily="18" charset="0"/>
                <a:ea typeface="Times New Roman" panose="02020603050405020304" pitchFamily="18" charset="0"/>
              </a:rPr>
              <a:t>3. A. </a:t>
            </a:r>
            <a:r>
              <a:rPr lang="en-CA" sz="1400" dirty="0" err="1">
                <a:effectLst/>
                <a:latin typeface="Times New Roman" panose="02020603050405020304" pitchFamily="18" charset="0"/>
                <a:ea typeface="Times New Roman" panose="02020603050405020304" pitchFamily="18" charset="0"/>
              </a:rPr>
              <a:t>Belyyid</a:t>
            </a:r>
            <a:r>
              <a:rPr lang="en-CA" sz="1400" dirty="0">
                <a:effectLst/>
                <a:latin typeface="Times New Roman" panose="02020603050405020304" pitchFamily="18" charset="0"/>
                <a:ea typeface="Times New Roman" panose="02020603050405020304" pitchFamily="18" charset="0"/>
              </a:rPr>
              <a:t>, F. </a:t>
            </a:r>
            <a:r>
              <a:rPr lang="en-CA" sz="1400" dirty="0" err="1">
                <a:effectLst/>
                <a:latin typeface="Times New Roman" panose="02020603050405020304" pitchFamily="18" charset="0"/>
                <a:ea typeface="Times New Roman" panose="02020603050405020304" pitchFamily="18" charset="0"/>
              </a:rPr>
              <a:t>Merinoid</a:t>
            </a:r>
            <a:r>
              <a:rPr lang="en-CA" sz="1400" dirty="0">
                <a:effectLst/>
                <a:latin typeface="Times New Roman" panose="02020603050405020304" pitchFamily="18" charset="0"/>
                <a:ea typeface="Times New Roman" panose="02020603050405020304" pitchFamily="18" charset="0"/>
              </a:rPr>
              <a:t>, O. </a:t>
            </a:r>
            <a:r>
              <a:rPr lang="en-CA" sz="1400" dirty="0" err="1">
                <a:effectLst/>
                <a:latin typeface="Times New Roman" panose="02020603050405020304" pitchFamily="18" charset="0"/>
                <a:ea typeface="Times New Roman" panose="02020603050405020304" pitchFamily="18" charset="0"/>
              </a:rPr>
              <a:t>Sitselid</a:t>
            </a:r>
            <a:r>
              <a:rPr lang="en-CA" sz="1400" dirty="0">
                <a:effectLst/>
                <a:latin typeface="Times New Roman" panose="02020603050405020304" pitchFamily="18" charset="0"/>
                <a:ea typeface="Times New Roman" panose="02020603050405020304" pitchFamily="18" charset="0"/>
              </a:rPr>
              <a:t>, S. </a:t>
            </a:r>
            <a:r>
              <a:rPr lang="en-CA" sz="1400" dirty="0" err="1">
                <a:effectLst/>
                <a:latin typeface="Times New Roman" panose="02020603050405020304" pitchFamily="18" charset="0"/>
                <a:ea typeface="Times New Roman" panose="02020603050405020304" pitchFamily="18" charset="0"/>
              </a:rPr>
              <a:t>Raunserid</a:t>
            </a:r>
            <a:r>
              <a:rPr lang="en-CA" sz="1400" dirty="0">
                <a:effectLst/>
                <a:latin typeface="Times New Roman" panose="02020603050405020304" pitchFamily="18" charset="0"/>
                <a:ea typeface="Times New Roman" panose="02020603050405020304" pitchFamily="18" charset="0"/>
              </a:rPr>
              <a:t>, Structure of the </a:t>
            </a:r>
            <a:r>
              <a:rPr lang="en-CA" sz="1400" dirty="0" err="1">
                <a:effectLst/>
                <a:latin typeface="Times New Roman" panose="02020603050405020304" pitchFamily="18" charset="0"/>
                <a:ea typeface="Times New Roman" panose="02020603050405020304" pitchFamily="18" charset="0"/>
              </a:rPr>
              <a:t>Lifeact</a:t>
            </a:r>
            <a:r>
              <a:rPr lang="en-CA" sz="1400" dirty="0">
                <a:effectLst/>
                <a:latin typeface="Times New Roman" panose="02020603050405020304" pitchFamily="18" charset="0"/>
                <a:ea typeface="Times New Roman" panose="02020603050405020304" pitchFamily="18" charset="0"/>
              </a:rPr>
              <a:t>-F-actin complex (2020) https:/doi.org/10.1371/journal.pbio.3000925 (2020).</a:t>
            </a:r>
            <a:endParaRPr lang="en-CA" sz="1400" dirty="0">
              <a:effectLst/>
              <a:latin typeface="Times New Roman" panose="02020603050405020304" pitchFamily="18" charset="0"/>
              <a:ea typeface="Calibri" panose="020F0502020204030204" pitchFamily="34" charset="0"/>
            </a:endParaRPr>
          </a:p>
          <a:p>
            <a:pPr marL="50800" indent="0">
              <a:lnSpc>
                <a:spcPct val="107000"/>
              </a:lnSpc>
              <a:spcAft>
                <a:spcPts val="800"/>
              </a:spcAft>
              <a:buNone/>
            </a:pPr>
            <a:r>
              <a:rPr lang="en-CA" sz="1400" dirty="0">
                <a:effectLst/>
                <a:latin typeface="Times New Roman" panose="02020603050405020304" pitchFamily="18" charset="0"/>
                <a:ea typeface="Times New Roman" panose="02020603050405020304" pitchFamily="18" charset="0"/>
              </a:rPr>
              <a:t>4. M. F. </a:t>
            </a:r>
            <a:r>
              <a:rPr lang="en-CA" sz="1400" dirty="0" err="1">
                <a:effectLst/>
                <a:latin typeface="Times New Roman" panose="02020603050405020304" pitchFamily="18" charset="0"/>
                <a:ea typeface="Times New Roman" panose="02020603050405020304" pitchFamily="18" charset="0"/>
              </a:rPr>
              <a:t>Naso</a:t>
            </a:r>
            <a:r>
              <a:rPr lang="en-CA" sz="1400" dirty="0">
                <a:effectLst/>
                <a:latin typeface="Times New Roman" panose="02020603050405020304" pitchFamily="18" charset="0"/>
                <a:ea typeface="Times New Roman" panose="02020603050405020304" pitchFamily="18" charset="0"/>
              </a:rPr>
              <a:t>, B. </a:t>
            </a:r>
            <a:r>
              <a:rPr lang="en-CA" sz="1400" dirty="0" err="1">
                <a:effectLst/>
                <a:latin typeface="Times New Roman" panose="02020603050405020304" pitchFamily="18" charset="0"/>
                <a:ea typeface="Times New Roman" panose="02020603050405020304" pitchFamily="18" charset="0"/>
              </a:rPr>
              <a:t>Tomkowicz</a:t>
            </a:r>
            <a:r>
              <a:rPr lang="en-CA" sz="1400" dirty="0">
                <a:effectLst/>
                <a:latin typeface="Times New Roman" panose="02020603050405020304" pitchFamily="18" charset="0"/>
                <a:ea typeface="Times New Roman" panose="02020603050405020304" pitchFamily="18" charset="0"/>
              </a:rPr>
              <a:t>, W. L. P. </a:t>
            </a:r>
            <a:r>
              <a:rPr lang="en-CA" sz="1400" dirty="0" err="1">
                <a:effectLst/>
                <a:latin typeface="Times New Roman" panose="02020603050405020304" pitchFamily="18" charset="0"/>
                <a:ea typeface="Times New Roman" panose="02020603050405020304" pitchFamily="18" charset="0"/>
              </a:rPr>
              <a:t>Iii</a:t>
            </a:r>
            <a:r>
              <a:rPr lang="en-CA" sz="1400" dirty="0">
                <a:effectLst/>
                <a:latin typeface="Times New Roman" panose="02020603050405020304" pitchFamily="18" charset="0"/>
                <a:ea typeface="Times New Roman" panose="02020603050405020304" pitchFamily="18" charset="0"/>
              </a:rPr>
              <a:t>, W. R. </a:t>
            </a:r>
            <a:r>
              <a:rPr lang="en-CA" sz="1400" dirty="0" err="1">
                <a:effectLst/>
                <a:latin typeface="Times New Roman" panose="02020603050405020304" pitchFamily="18" charset="0"/>
                <a:ea typeface="Times New Roman" panose="02020603050405020304" pitchFamily="18" charset="0"/>
              </a:rPr>
              <a:t>Strohl</a:t>
            </a:r>
            <a:r>
              <a:rPr lang="en-CA" sz="1400" dirty="0">
                <a:effectLst/>
                <a:latin typeface="Times New Roman" panose="02020603050405020304" pitchFamily="18" charset="0"/>
                <a:ea typeface="Times New Roman" panose="02020603050405020304" pitchFamily="18" charset="0"/>
              </a:rPr>
              <a:t>, Adeno-Associated Virus (AAV) as a Vector for Gene Therapy (2017) https:/doi.org/10.1007/s40259-017-0234-5 (2017).</a:t>
            </a:r>
            <a:endParaRPr lang="en-CA" sz="1400" dirty="0">
              <a:effectLst/>
              <a:latin typeface="Times New Roman" panose="02020603050405020304" pitchFamily="18" charset="0"/>
              <a:ea typeface="Calibri" panose="020F0502020204030204" pitchFamily="34" charset="0"/>
            </a:endParaRPr>
          </a:p>
          <a:p>
            <a:pPr marL="50800" indent="0">
              <a:lnSpc>
                <a:spcPct val="107000"/>
              </a:lnSpc>
              <a:spcAft>
                <a:spcPts val="800"/>
              </a:spcAft>
              <a:buNone/>
            </a:pPr>
            <a:r>
              <a:rPr lang="en-CA" sz="1400" dirty="0">
                <a:effectLst/>
                <a:latin typeface="Times New Roman" panose="02020603050405020304" pitchFamily="18" charset="0"/>
                <a:ea typeface="Times New Roman" panose="02020603050405020304" pitchFamily="18" charset="0"/>
              </a:rPr>
              <a:t>5. H. </a:t>
            </a:r>
            <a:r>
              <a:rPr lang="en-CA" sz="1400" dirty="0" err="1">
                <a:effectLst/>
                <a:latin typeface="Times New Roman" panose="02020603050405020304" pitchFamily="18" charset="0"/>
                <a:ea typeface="Times New Roman" panose="02020603050405020304" pitchFamily="18" charset="0"/>
              </a:rPr>
              <a:t>Blom</a:t>
            </a:r>
            <a:r>
              <a:rPr lang="en-CA" sz="1400" dirty="0">
                <a:effectLst/>
                <a:latin typeface="Times New Roman" panose="02020603050405020304" pitchFamily="18" charset="0"/>
                <a:ea typeface="Times New Roman" panose="02020603050405020304" pitchFamily="18" charset="0"/>
              </a:rPr>
              <a:t>, H. </a:t>
            </a:r>
            <a:r>
              <a:rPr lang="en-CA" sz="1400" dirty="0" err="1">
                <a:effectLst/>
                <a:latin typeface="Times New Roman" panose="02020603050405020304" pitchFamily="18" charset="0"/>
                <a:ea typeface="Times New Roman" panose="02020603050405020304" pitchFamily="18" charset="0"/>
              </a:rPr>
              <a:t>Brismar</a:t>
            </a:r>
            <a:r>
              <a:rPr lang="en-CA" sz="1400" dirty="0">
                <a:effectLst/>
                <a:latin typeface="Times New Roman" panose="02020603050405020304" pitchFamily="18" charset="0"/>
                <a:ea typeface="Times New Roman" panose="02020603050405020304" pitchFamily="18" charset="0"/>
              </a:rPr>
              <a:t>, STED microscopy: Increased resolution for medical research? </a:t>
            </a:r>
            <a:r>
              <a:rPr lang="en-CA" sz="1400" i="1" dirty="0">
                <a:effectLst/>
                <a:latin typeface="Times New Roman" panose="02020603050405020304" pitchFamily="18" charset="0"/>
                <a:ea typeface="Times New Roman" panose="02020603050405020304" pitchFamily="18" charset="0"/>
              </a:rPr>
              <a:t>J Intern Med</a:t>
            </a:r>
            <a:r>
              <a:rPr lang="en-CA" sz="1400" dirty="0">
                <a:effectLst/>
                <a:latin typeface="Times New Roman" panose="02020603050405020304" pitchFamily="18" charset="0"/>
                <a:ea typeface="Times New Roman" panose="02020603050405020304" pitchFamily="18" charset="0"/>
              </a:rPr>
              <a:t> </a:t>
            </a:r>
            <a:r>
              <a:rPr lang="en-CA" sz="1400" b="1" dirty="0">
                <a:effectLst/>
                <a:latin typeface="Times New Roman" panose="02020603050405020304" pitchFamily="18" charset="0"/>
                <a:ea typeface="Times New Roman" panose="02020603050405020304" pitchFamily="18" charset="0"/>
              </a:rPr>
              <a:t>276</a:t>
            </a:r>
            <a:r>
              <a:rPr lang="en-CA" sz="1400" dirty="0">
                <a:effectLst/>
                <a:latin typeface="Times New Roman" panose="02020603050405020304" pitchFamily="18" charset="0"/>
                <a:ea typeface="Times New Roman" panose="02020603050405020304" pitchFamily="18" charset="0"/>
              </a:rPr>
              <a:t>, 560–578 (2014).</a:t>
            </a:r>
            <a:endParaRPr lang="en-CA" sz="1400" dirty="0">
              <a:effectLst/>
              <a:latin typeface="Times New Roman" panose="02020603050405020304" pitchFamily="18" charset="0"/>
              <a:ea typeface="Calibri" panose="020F0502020204030204" pitchFamily="34" charset="0"/>
            </a:endParaRPr>
          </a:p>
          <a:p>
            <a:pPr marL="50800" indent="0">
              <a:lnSpc>
                <a:spcPct val="107000"/>
              </a:lnSpc>
              <a:spcAft>
                <a:spcPts val="800"/>
              </a:spcAft>
              <a:buNone/>
            </a:pPr>
            <a:r>
              <a:rPr lang="en-CA" sz="1400" dirty="0">
                <a:effectLst/>
                <a:latin typeface="Times New Roman" panose="02020603050405020304" pitchFamily="18" charset="0"/>
                <a:ea typeface="Times New Roman" panose="02020603050405020304" pitchFamily="18" charset="0"/>
              </a:rPr>
              <a:t>6. M. </a:t>
            </a:r>
            <a:r>
              <a:rPr lang="en-CA" sz="1400" dirty="0" err="1">
                <a:effectLst/>
                <a:latin typeface="Times New Roman" panose="02020603050405020304" pitchFamily="18" charset="0"/>
                <a:ea typeface="Times New Roman" panose="02020603050405020304" pitchFamily="18" charset="0"/>
              </a:rPr>
              <a:t>Melak</a:t>
            </a:r>
            <a:r>
              <a:rPr lang="en-CA" sz="1400" dirty="0">
                <a:effectLst/>
                <a:latin typeface="Times New Roman" panose="02020603050405020304" pitchFamily="18" charset="0"/>
                <a:ea typeface="Times New Roman" panose="02020603050405020304" pitchFamily="18" charset="0"/>
              </a:rPr>
              <a:t>, M. </a:t>
            </a:r>
            <a:r>
              <a:rPr lang="en-CA" sz="1400" dirty="0" err="1">
                <a:effectLst/>
                <a:latin typeface="Times New Roman" panose="02020603050405020304" pitchFamily="18" charset="0"/>
                <a:ea typeface="Times New Roman" panose="02020603050405020304" pitchFamily="18" charset="0"/>
              </a:rPr>
              <a:t>Plessner</a:t>
            </a:r>
            <a:r>
              <a:rPr lang="en-CA" sz="1400" dirty="0">
                <a:effectLst/>
                <a:latin typeface="Times New Roman" panose="02020603050405020304" pitchFamily="18" charset="0"/>
                <a:ea typeface="Times New Roman" panose="02020603050405020304" pitchFamily="18" charset="0"/>
              </a:rPr>
              <a:t>, R. Grosse, Correction: Actin visualization at a glance. </a:t>
            </a:r>
            <a:r>
              <a:rPr lang="en-CA" sz="1400" i="1" dirty="0">
                <a:effectLst/>
                <a:latin typeface="Times New Roman" panose="02020603050405020304" pitchFamily="18" charset="0"/>
                <a:ea typeface="Times New Roman" panose="02020603050405020304" pitchFamily="18" charset="0"/>
              </a:rPr>
              <a:t>J Cell Sci</a:t>
            </a:r>
            <a:r>
              <a:rPr lang="en-CA" sz="1400" dirty="0">
                <a:effectLst/>
                <a:latin typeface="Times New Roman" panose="02020603050405020304" pitchFamily="18" charset="0"/>
                <a:ea typeface="Times New Roman" panose="02020603050405020304" pitchFamily="18" charset="0"/>
              </a:rPr>
              <a:t> </a:t>
            </a:r>
            <a:r>
              <a:rPr lang="en-CA" sz="1400" b="1" dirty="0">
                <a:effectLst/>
                <a:latin typeface="Times New Roman" panose="02020603050405020304" pitchFamily="18" charset="0"/>
                <a:ea typeface="Times New Roman" panose="02020603050405020304" pitchFamily="18" charset="0"/>
              </a:rPr>
              <a:t>130</a:t>
            </a:r>
            <a:r>
              <a:rPr lang="en-CA" sz="1400" dirty="0">
                <a:effectLst/>
                <a:latin typeface="Times New Roman" panose="02020603050405020304" pitchFamily="18" charset="0"/>
                <a:ea typeface="Times New Roman" panose="02020603050405020304" pitchFamily="18" charset="0"/>
              </a:rPr>
              <a:t>, 1688 (2017).</a:t>
            </a:r>
            <a:endParaRPr lang="en-CA" sz="1400" dirty="0">
              <a:effectLst/>
              <a:latin typeface="Times New Roman" panose="02020603050405020304" pitchFamily="18" charset="0"/>
              <a:ea typeface="Calibri" panose="020F0502020204030204" pitchFamily="34" charset="0"/>
            </a:endParaRPr>
          </a:p>
          <a:p>
            <a:pPr marL="50800" indent="0">
              <a:lnSpc>
                <a:spcPct val="107000"/>
              </a:lnSpc>
              <a:spcAft>
                <a:spcPts val="800"/>
              </a:spcAft>
              <a:buNone/>
            </a:pPr>
            <a:r>
              <a:rPr lang="en-CA" sz="1400" dirty="0">
                <a:effectLst/>
                <a:latin typeface="Times New Roman" panose="02020603050405020304" pitchFamily="18" charset="0"/>
                <a:ea typeface="Times New Roman" panose="02020603050405020304" pitchFamily="18" charset="0"/>
              </a:rPr>
              <a:t>7. G. </a:t>
            </a:r>
            <a:r>
              <a:rPr lang="en-CA" sz="1400" dirty="0" err="1">
                <a:effectLst/>
                <a:latin typeface="Times New Roman" panose="02020603050405020304" pitchFamily="18" charset="0"/>
                <a:ea typeface="Times New Roman" panose="02020603050405020304" pitchFamily="18" charset="0"/>
              </a:rPr>
              <a:t>Vicidomini</a:t>
            </a:r>
            <a:r>
              <a:rPr lang="en-CA" sz="1400" dirty="0">
                <a:effectLst/>
                <a:latin typeface="Times New Roman" panose="02020603050405020304" pitchFamily="18" charset="0"/>
                <a:ea typeface="Times New Roman" panose="02020603050405020304" pitchFamily="18" charset="0"/>
              </a:rPr>
              <a:t>, P. </a:t>
            </a:r>
            <a:r>
              <a:rPr lang="en-CA" sz="1400" dirty="0" err="1">
                <a:effectLst/>
                <a:latin typeface="Times New Roman" panose="02020603050405020304" pitchFamily="18" charset="0"/>
                <a:ea typeface="Times New Roman" panose="02020603050405020304" pitchFamily="18" charset="0"/>
              </a:rPr>
              <a:t>Bianchini</a:t>
            </a:r>
            <a:r>
              <a:rPr lang="en-CA" sz="1400" dirty="0">
                <a:effectLst/>
                <a:latin typeface="Times New Roman" panose="02020603050405020304" pitchFamily="18" charset="0"/>
                <a:ea typeface="Times New Roman" panose="02020603050405020304" pitchFamily="18" charset="0"/>
              </a:rPr>
              <a:t>, A. </a:t>
            </a:r>
            <a:r>
              <a:rPr lang="en-CA" sz="1400" dirty="0" err="1">
                <a:effectLst/>
                <a:latin typeface="Times New Roman" panose="02020603050405020304" pitchFamily="18" charset="0"/>
                <a:ea typeface="Times New Roman" panose="02020603050405020304" pitchFamily="18" charset="0"/>
              </a:rPr>
              <a:t>Diaspro</a:t>
            </a:r>
            <a:r>
              <a:rPr lang="en-CA" sz="1400" dirty="0">
                <a:effectLst/>
                <a:latin typeface="Times New Roman" panose="02020603050405020304" pitchFamily="18" charset="0"/>
                <a:ea typeface="Times New Roman" panose="02020603050405020304" pitchFamily="18" charset="0"/>
              </a:rPr>
              <a:t>, STED super-resolved microscopy. </a:t>
            </a:r>
            <a:r>
              <a:rPr lang="en-CA" sz="1400" i="1" dirty="0">
                <a:effectLst/>
                <a:latin typeface="Times New Roman" panose="02020603050405020304" pitchFamily="18" charset="0"/>
                <a:ea typeface="Times New Roman" panose="02020603050405020304" pitchFamily="18" charset="0"/>
              </a:rPr>
              <a:t>Nature Methods 2018 15:3</a:t>
            </a:r>
            <a:r>
              <a:rPr lang="en-CA" sz="1400" dirty="0">
                <a:effectLst/>
                <a:latin typeface="Times New Roman" panose="02020603050405020304" pitchFamily="18" charset="0"/>
                <a:ea typeface="Times New Roman" panose="02020603050405020304" pitchFamily="18" charset="0"/>
              </a:rPr>
              <a:t> </a:t>
            </a:r>
            <a:r>
              <a:rPr lang="en-CA" sz="1400" b="1" dirty="0">
                <a:effectLst/>
                <a:latin typeface="Times New Roman" panose="02020603050405020304" pitchFamily="18" charset="0"/>
                <a:ea typeface="Times New Roman" panose="02020603050405020304" pitchFamily="18" charset="0"/>
              </a:rPr>
              <a:t>15</a:t>
            </a:r>
            <a:r>
              <a:rPr lang="en-CA" sz="1400" dirty="0">
                <a:effectLst/>
                <a:latin typeface="Times New Roman" panose="02020603050405020304" pitchFamily="18" charset="0"/>
                <a:ea typeface="Times New Roman" panose="02020603050405020304" pitchFamily="18" charset="0"/>
              </a:rPr>
              <a:t>, 173–182 (2018). </a:t>
            </a:r>
          </a:p>
          <a:p>
            <a:pPr marL="50800" indent="0">
              <a:lnSpc>
                <a:spcPct val="107000"/>
              </a:lnSpc>
              <a:spcAft>
                <a:spcPts val="800"/>
              </a:spcAft>
              <a:buNone/>
            </a:pPr>
            <a:r>
              <a:rPr lang="en-CA" sz="1400" dirty="0">
                <a:effectLst/>
                <a:latin typeface="Times New Roman" panose="02020603050405020304" pitchFamily="18" charset="0"/>
                <a:ea typeface="Times New Roman" panose="02020603050405020304" pitchFamily="18" charset="0"/>
              </a:rPr>
              <a:t>8.</a:t>
            </a:r>
            <a:r>
              <a:rPr lang="en-CA" sz="1400" u="sng" dirty="0">
                <a:effectLst/>
                <a:latin typeface="Times New Roman" panose="02020603050405020304" pitchFamily="18" charset="0"/>
                <a:ea typeface="Times New Roman" panose="02020603050405020304" pitchFamily="18" charset="0"/>
              </a:rPr>
              <a:t> </a:t>
            </a:r>
            <a:r>
              <a:rPr lang="en-CA" sz="1400" dirty="0">
                <a:hlinkClick r:id="rId2"/>
              </a:rPr>
              <a:t>https://mhanational.org/neurons-how-brain-communicates</a:t>
            </a:r>
            <a:r>
              <a:rPr lang="en-CA" sz="1400" dirty="0"/>
              <a:t> </a:t>
            </a: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7964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142ECB58-18BD-55AD-D0F3-A76AF9E671C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Questions?</a:t>
            </a:r>
          </a:p>
        </p:txBody>
      </p:sp>
      <p:pic>
        <p:nvPicPr>
          <p:cNvPr id="8" name="Graphic 7" descr="Help">
            <a:extLst>
              <a:ext uri="{FF2B5EF4-FFF2-40B4-BE49-F238E27FC236}">
                <a16:creationId xmlns:a16="http://schemas.microsoft.com/office/drawing/2014/main" id="{C66DE4A7-B275-0F4D-EF81-8CCE236113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53510" y="467208"/>
            <a:ext cx="5923584" cy="5923584"/>
          </a:xfrm>
          <a:prstGeom prst="rect">
            <a:avLst/>
          </a:prstGeom>
        </p:spPr>
      </p:pic>
    </p:spTree>
    <p:extLst>
      <p:ext uri="{BB962C8B-B14F-4D97-AF65-F5344CB8AC3E}">
        <p14:creationId xmlns:p14="http://schemas.microsoft.com/office/powerpoint/2010/main" val="3555869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5DB136-6CBB-ED4D-7CD7-DCD64F07A793}"/>
              </a:ext>
            </a:extLst>
          </p:cNvPr>
          <p:cNvSpPr>
            <a:spLocks noGrp="1"/>
          </p:cNvSpPr>
          <p:nvPr>
            <p:ph type="title"/>
          </p:nvPr>
        </p:nvSpPr>
        <p:spPr>
          <a:xfrm>
            <a:off x="656823" y="962166"/>
            <a:ext cx="3103808" cy="4421876"/>
          </a:xfrm>
        </p:spPr>
        <p:txBody>
          <a:bodyPr anchor="t">
            <a:normAutofit/>
          </a:bodyPr>
          <a:lstStyle/>
          <a:p>
            <a:pPr algn="r"/>
            <a:r>
              <a:rPr lang="en-CA" sz="4000" dirty="0"/>
              <a:t>Dendritic Spines and Why They Matter</a:t>
            </a:r>
          </a:p>
        </p:txBody>
      </p:sp>
      <p:sp>
        <p:nvSpPr>
          <p:cNvPr id="3" name="Content Placeholder 2">
            <a:extLst>
              <a:ext uri="{FF2B5EF4-FFF2-40B4-BE49-F238E27FC236}">
                <a16:creationId xmlns:a16="http://schemas.microsoft.com/office/drawing/2014/main" id="{306FA80E-AA86-2383-7010-AD394F353155}"/>
              </a:ext>
            </a:extLst>
          </p:cNvPr>
          <p:cNvSpPr>
            <a:spLocks noGrp="1"/>
          </p:cNvSpPr>
          <p:nvPr>
            <p:ph idx="1"/>
          </p:nvPr>
        </p:nvSpPr>
        <p:spPr>
          <a:xfrm>
            <a:off x="4088929" y="962167"/>
            <a:ext cx="6858113" cy="4743174"/>
          </a:xfrm>
        </p:spPr>
        <p:txBody>
          <a:bodyPr anchor="t">
            <a:normAutofit/>
          </a:bodyPr>
          <a:lstStyle/>
          <a:p>
            <a:pPr>
              <a:buFont typeface="Wingdings" panose="05000000000000000000" pitchFamily="2" charset="2"/>
              <a:buChar char="§"/>
            </a:pPr>
            <a:r>
              <a:rPr lang="en-CA" sz="2400" dirty="0"/>
              <a:t>Neuronal synapses are the basic communication function within the brain</a:t>
            </a:r>
          </a:p>
          <a:p>
            <a:pPr>
              <a:buFont typeface="Wingdings" panose="05000000000000000000" pitchFamily="2" charset="2"/>
              <a:buChar char="§"/>
            </a:pPr>
            <a:r>
              <a:rPr lang="en-CA" sz="2400" dirty="0"/>
              <a:t>Dendrites play a crucial role in synapse connection, it is believed that dendritic spines protruding from dendrites have important roles in post synaptic function such as synaptic storage (function is not fully known)</a:t>
            </a:r>
          </a:p>
          <a:p>
            <a:pPr>
              <a:buFont typeface="Wingdings" panose="05000000000000000000" pitchFamily="2" charset="2"/>
              <a:buChar char="§"/>
            </a:pPr>
            <a:r>
              <a:rPr lang="en-CA" sz="2400" dirty="0"/>
              <a:t>Spines morphology and function is highly dynamic and has been seen to change with age</a:t>
            </a:r>
          </a:p>
          <a:p>
            <a:pPr>
              <a:buFont typeface="Wingdings" panose="05000000000000000000" pitchFamily="2" charset="2"/>
              <a:buChar char="§"/>
            </a:pPr>
            <a:r>
              <a:rPr lang="en-CA" sz="2400" dirty="0"/>
              <a:t>Visualization of these minute synaptic structures while in live networks can help to further the understanding of their function </a:t>
            </a:r>
          </a:p>
        </p:txBody>
      </p:sp>
      <p:sp>
        <p:nvSpPr>
          <p:cNvPr id="23" name="Rectangle 2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E651E19-C857-780E-F09B-C3FE5ACE21CF}"/>
              </a:ext>
            </a:extLst>
          </p:cNvPr>
          <p:cNvPicPr>
            <a:picLocks noChangeAspect="1"/>
          </p:cNvPicPr>
          <p:nvPr/>
        </p:nvPicPr>
        <p:blipFill rotWithShape="1">
          <a:blip r:embed="rId2"/>
          <a:srcRect t="21364" r="61579"/>
          <a:stretch/>
        </p:blipFill>
        <p:spPr>
          <a:xfrm>
            <a:off x="656823" y="3333754"/>
            <a:ext cx="3103808" cy="2929929"/>
          </a:xfrm>
          <a:prstGeom prst="rect">
            <a:avLst/>
          </a:prstGeom>
        </p:spPr>
      </p:pic>
    </p:spTree>
    <p:extLst>
      <p:ext uri="{BB962C8B-B14F-4D97-AF65-F5344CB8AC3E}">
        <p14:creationId xmlns:p14="http://schemas.microsoft.com/office/powerpoint/2010/main" val="3268580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A4008-5205-895E-8E6F-04B7B908B96D}"/>
              </a:ext>
            </a:extLst>
          </p:cNvPr>
          <p:cNvSpPr>
            <a:spLocks noGrp="1"/>
          </p:cNvSpPr>
          <p:nvPr>
            <p:ph type="title"/>
          </p:nvPr>
        </p:nvSpPr>
        <p:spPr>
          <a:xfrm>
            <a:off x="806825" y="457201"/>
            <a:ext cx="2844800" cy="3588870"/>
          </a:xfrm>
        </p:spPr>
        <p:txBody>
          <a:bodyPr anchor="b">
            <a:normAutofit/>
          </a:bodyPr>
          <a:lstStyle/>
          <a:p>
            <a:pPr algn="r"/>
            <a:r>
              <a:rPr lang="en-CA" sz="4000">
                <a:solidFill>
                  <a:srgbClr val="FFFFFF"/>
                </a:solidFill>
              </a:rPr>
              <a:t>STED</a:t>
            </a:r>
          </a:p>
        </p:txBody>
      </p:sp>
      <p:sp>
        <p:nvSpPr>
          <p:cNvPr id="3" name="Content Placeholder 2">
            <a:extLst>
              <a:ext uri="{FF2B5EF4-FFF2-40B4-BE49-F238E27FC236}">
                <a16:creationId xmlns:a16="http://schemas.microsoft.com/office/drawing/2014/main" id="{F554F0C7-ED87-87D1-BA62-82B307CFE001}"/>
              </a:ext>
            </a:extLst>
          </p:cNvPr>
          <p:cNvSpPr>
            <a:spLocks noGrp="1"/>
          </p:cNvSpPr>
          <p:nvPr>
            <p:ph idx="1"/>
          </p:nvPr>
        </p:nvSpPr>
        <p:spPr>
          <a:xfrm>
            <a:off x="4017487" y="892991"/>
            <a:ext cx="3290579" cy="5534211"/>
          </a:xfrm>
        </p:spPr>
        <p:txBody>
          <a:bodyPr anchor="ctr">
            <a:normAutofit/>
          </a:bodyPr>
          <a:lstStyle/>
          <a:p>
            <a:pPr>
              <a:buFont typeface="Wingdings" panose="05000000000000000000" pitchFamily="2" charset="2"/>
              <a:buChar char="§"/>
            </a:pPr>
            <a:r>
              <a:rPr lang="en-CA" sz="2000" dirty="0" err="1"/>
              <a:t>STimulated</a:t>
            </a:r>
            <a:r>
              <a:rPr lang="en-CA" sz="2000" dirty="0"/>
              <a:t> Emission Depletion, can overcome diffraction limit and allows for super resolution imaging</a:t>
            </a:r>
          </a:p>
          <a:p>
            <a:pPr>
              <a:buFont typeface="Wingdings" panose="05000000000000000000" pitchFamily="2" charset="2"/>
              <a:buChar char="§"/>
            </a:pPr>
            <a:r>
              <a:rPr lang="en-CA" sz="2000" dirty="0"/>
              <a:t>Uses excitation laser set to fluorescent protein (FP) of interests optimal wave length to excite FP</a:t>
            </a:r>
          </a:p>
          <a:p>
            <a:pPr>
              <a:buFont typeface="Wingdings" panose="05000000000000000000" pitchFamily="2" charset="2"/>
              <a:buChar char="§"/>
            </a:pPr>
            <a:r>
              <a:rPr lang="en-CA" sz="2000" dirty="0"/>
              <a:t>Uses depletion laser in area around focal point to return background fluorescence to the ground state </a:t>
            </a:r>
          </a:p>
          <a:p>
            <a:pPr>
              <a:buFont typeface="Wingdings" panose="05000000000000000000" pitchFamily="2" charset="2"/>
              <a:buChar char="§"/>
            </a:pPr>
            <a:r>
              <a:rPr lang="en-CA" sz="2000" dirty="0"/>
              <a:t>Records emission of excited fluorophores and can create images with ~50 nm resolution</a:t>
            </a:r>
          </a:p>
          <a:p>
            <a:pPr>
              <a:buFont typeface="Wingdings" panose="05000000000000000000" pitchFamily="2" charset="2"/>
              <a:buChar char="§"/>
            </a:pPr>
            <a:endParaRPr lang="en-CA" sz="2000" dirty="0"/>
          </a:p>
          <a:p>
            <a:pPr>
              <a:buFont typeface="Wingdings" panose="05000000000000000000" pitchFamily="2" charset="2"/>
              <a:buChar char="§"/>
            </a:pPr>
            <a:endParaRPr lang="en-CA" sz="2000" dirty="0"/>
          </a:p>
        </p:txBody>
      </p:sp>
      <p:pic>
        <p:nvPicPr>
          <p:cNvPr id="8" name="Picture 7" descr="Diagram&#10;&#10;Description automatically generated">
            <a:extLst>
              <a:ext uri="{FF2B5EF4-FFF2-40B4-BE49-F238E27FC236}">
                <a16:creationId xmlns:a16="http://schemas.microsoft.com/office/drawing/2014/main" id="{A35AA96E-527A-6258-2F40-C950DBB91C30}"/>
              </a:ext>
            </a:extLst>
          </p:cNvPr>
          <p:cNvPicPr>
            <a:picLocks noChangeAspect="1"/>
          </p:cNvPicPr>
          <p:nvPr/>
        </p:nvPicPr>
        <p:blipFill rotWithShape="1">
          <a:blip r:embed="rId2">
            <a:extLst>
              <a:ext uri="{28A0092B-C50C-407E-A947-70E740481C1C}">
                <a14:useLocalDpi xmlns:a14="http://schemas.microsoft.com/office/drawing/2010/main" val="0"/>
              </a:ext>
            </a:extLst>
          </a:blip>
          <a:srcRect l="11312" t="19448" r="16032" b="17092"/>
          <a:stretch/>
        </p:blipFill>
        <p:spPr>
          <a:xfrm>
            <a:off x="7215911" y="1918177"/>
            <a:ext cx="4957364" cy="2890214"/>
          </a:xfrm>
          <a:prstGeom prst="rect">
            <a:avLst/>
          </a:prstGeom>
        </p:spPr>
      </p:pic>
      <p:pic>
        <p:nvPicPr>
          <p:cNvPr id="7" name="Graphic 6" descr="Microscope with solid fill">
            <a:extLst>
              <a:ext uri="{FF2B5EF4-FFF2-40B4-BE49-F238E27FC236}">
                <a16:creationId xmlns:a16="http://schemas.microsoft.com/office/drawing/2014/main" id="{87A75365-47D5-D076-B64C-CAE735FAA4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p:blipFill>
        <p:spPr>
          <a:xfrm>
            <a:off x="1689348" y="984167"/>
            <a:ext cx="2395235" cy="2395235"/>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25A1923-5760-9353-596A-B21B4E2B056C}"/>
                  </a:ext>
                </a:extLst>
              </p:cNvPr>
              <p:cNvSpPr txBox="1"/>
              <p:nvPr/>
            </p:nvSpPr>
            <p:spPr>
              <a:xfrm>
                <a:off x="7540349" y="984167"/>
                <a:ext cx="4273799" cy="719236"/>
              </a:xfrm>
              <a:prstGeom prst="rect">
                <a:avLst/>
              </a:prstGeom>
              <a:noFill/>
            </p:spPr>
            <p:txBody>
              <a:bodyPr wrap="none" lIns="0" tIns="0" rIns="0" bIns="0" rtlCol="0">
                <a:spAutoFit/>
              </a:bodyPr>
              <a:lstStyle/>
              <a:p>
                <a:pPr>
                  <a:spcAft>
                    <a:spcPts val="600"/>
                  </a:spcAft>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𝑑</m:t>
                      </m:r>
                      <m:r>
                        <a:rPr lang="en-CA" b="0" i="1" smtClean="0">
                          <a:latin typeface="Cambria Math" panose="02040503050406030204" pitchFamily="18" charset="0"/>
                        </a:rPr>
                        <m:t>=</m:t>
                      </m:r>
                      <m:f>
                        <m:fPr>
                          <m:ctrlPr>
                            <a:rPr lang="en-CA" b="0"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𝜆</m:t>
                          </m:r>
                        </m:num>
                        <m:den>
                          <m:r>
                            <a:rPr lang="en-CA" b="0" i="1" smtClean="0">
                              <a:latin typeface="Cambria Math" panose="02040503050406030204" pitchFamily="18" charset="0"/>
                              <a:ea typeface="Cambria Math" panose="02040503050406030204" pitchFamily="18" charset="0"/>
                            </a:rPr>
                            <m:t>2</m:t>
                          </m:r>
                          <m:r>
                            <a:rPr lang="en-CA" b="0" i="1" smtClean="0">
                              <a:latin typeface="Cambria Math" panose="02040503050406030204" pitchFamily="18" charset="0"/>
                              <a:ea typeface="Cambria Math" panose="02040503050406030204" pitchFamily="18" charset="0"/>
                            </a:rPr>
                            <m:t>𝑛𝑠𝑖𝑛</m:t>
                          </m:r>
                          <m:r>
                            <a:rPr lang="en-CA" b="0" i="1" smtClean="0">
                              <a:latin typeface="Cambria Math" panose="02040503050406030204" pitchFamily="18" charset="0"/>
                              <a:ea typeface="Cambria Math" panose="02040503050406030204" pitchFamily="18" charset="0"/>
                            </a:rPr>
                            <m:t>𝛼</m:t>
                          </m:r>
                        </m:den>
                      </m:f>
                      <m:r>
                        <a:rPr lang="en-CA" b="0" i="1" smtClean="0">
                          <a:latin typeface="Cambria Math" panose="02040503050406030204" pitchFamily="18" charset="0"/>
                          <a:ea typeface="Cambria Math" panose="02040503050406030204" pitchFamily="18" charset="0"/>
                        </a:rPr>
                        <m:t>=</m:t>
                      </m:r>
                      <m:f>
                        <m:fPr>
                          <m:ctrlPr>
                            <a:rPr lang="en-CA" b="0"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𝜆</m:t>
                          </m:r>
                        </m:num>
                        <m:den>
                          <m:r>
                            <a:rPr lang="en-CA" b="0" i="1" smtClean="0">
                              <a:latin typeface="Cambria Math" panose="02040503050406030204" pitchFamily="18" charset="0"/>
                              <a:ea typeface="Cambria Math" panose="02040503050406030204" pitchFamily="18" charset="0"/>
                            </a:rPr>
                            <m:t>2</m:t>
                          </m:r>
                          <m:r>
                            <a:rPr lang="en-CA" b="0" i="1" smtClean="0">
                              <a:latin typeface="Cambria Math" panose="02040503050406030204" pitchFamily="18" charset="0"/>
                              <a:ea typeface="Cambria Math" panose="02040503050406030204" pitchFamily="18" charset="0"/>
                            </a:rPr>
                            <m:t>𝑁𝐴</m:t>
                          </m:r>
                        </m:den>
                      </m:f>
                      <m:r>
                        <a:rPr lang="en-CA" b="0" i="1" smtClean="0">
                          <a:latin typeface="Cambria Math" panose="02040503050406030204" pitchFamily="18" charset="0"/>
                          <a:ea typeface="Cambria Math" panose="02040503050406030204" pitchFamily="18" charset="0"/>
                        </a:rPr>
                        <m:t>,  </m:t>
                      </m:r>
                      <m:r>
                        <a:rPr lang="en-CA" b="0" i="1" smtClean="0">
                          <a:latin typeface="Cambria Math" panose="02040503050406030204" pitchFamily="18" charset="0"/>
                          <a:ea typeface="Cambria Math" panose="02040503050406030204" pitchFamily="18" charset="0"/>
                        </a:rPr>
                        <m:t>𝑑</m:t>
                      </m:r>
                      <m:r>
                        <a:rPr lang="en-CA" b="0" i="1" smtClean="0">
                          <a:latin typeface="Cambria Math" panose="02040503050406030204" pitchFamily="18" charset="0"/>
                          <a:ea typeface="Cambria Math" panose="02040503050406030204" pitchFamily="18" charset="0"/>
                        </a:rPr>
                        <m:t>=</m:t>
                      </m:r>
                      <m:f>
                        <m:fPr>
                          <m:ctrlPr>
                            <a:rPr lang="en-CA" b="0" i="1" smtClean="0">
                              <a:latin typeface="Cambria Math" panose="02040503050406030204" pitchFamily="18" charset="0"/>
                              <a:ea typeface="Cambria Math" panose="02040503050406030204" pitchFamily="18" charset="0"/>
                            </a:rPr>
                          </m:ctrlPr>
                        </m:fPr>
                        <m:num>
                          <m:r>
                            <a:rPr lang="en-CA" b="0" i="1" smtClean="0">
                              <a:latin typeface="Cambria Math" panose="02040503050406030204" pitchFamily="18" charset="0"/>
                              <a:ea typeface="Cambria Math" panose="02040503050406030204" pitchFamily="18" charset="0"/>
                            </a:rPr>
                            <m:t>𝜆</m:t>
                          </m:r>
                        </m:num>
                        <m:den>
                          <m:r>
                            <a:rPr lang="en-CA" b="0" i="1" smtClean="0">
                              <a:latin typeface="Cambria Math" panose="02040503050406030204" pitchFamily="18" charset="0"/>
                              <a:ea typeface="Cambria Math" panose="02040503050406030204" pitchFamily="18" charset="0"/>
                            </a:rPr>
                            <m:t>2</m:t>
                          </m:r>
                          <m:r>
                            <a:rPr lang="en-CA" b="0" i="1" smtClean="0">
                              <a:latin typeface="Cambria Math" panose="02040503050406030204" pitchFamily="18" charset="0"/>
                              <a:ea typeface="Cambria Math" panose="02040503050406030204" pitchFamily="18" charset="0"/>
                            </a:rPr>
                            <m:t>𝑁𝐴</m:t>
                          </m:r>
                          <m:rad>
                            <m:radPr>
                              <m:degHide m:val="on"/>
                              <m:ctrlPr>
                                <a:rPr lang="en-CA" b="0" i="1" smtClean="0">
                                  <a:latin typeface="Cambria Math" panose="02040503050406030204" pitchFamily="18" charset="0"/>
                                  <a:ea typeface="Cambria Math" panose="02040503050406030204" pitchFamily="18" charset="0"/>
                                </a:rPr>
                              </m:ctrlPr>
                            </m:radPr>
                            <m:deg/>
                            <m:e>
                              <m:r>
                                <a:rPr lang="en-CA" b="0" i="1" smtClean="0">
                                  <a:latin typeface="Cambria Math" panose="02040503050406030204" pitchFamily="18" charset="0"/>
                                  <a:ea typeface="Cambria Math" panose="02040503050406030204" pitchFamily="18" charset="0"/>
                                </a:rPr>
                                <m:t>(1+</m:t>
                              </m:r>
                              <m:r>
                                <a:rPr lang="en-CA" b="0" i="1" smtClean="0">
                                  <a:latin typeface="Cambria Math" panose="02040503050406030204" pitchFamily="18" charset="0"/>
                                  <a:ea typeface="Cambria Math" panose="02040503050406030204" pitchFamily="18" charset="0"/>
                                </a:rPr>
                                <m:t>𝜍</m:t>
                              </m:r>
                              <m:r>
                                <a:rPr lang="en-CA" b="0" i="1" smtClean="0">
                                  <a:latin typeface="Cambria Math" panose="02040503050406030204" pitchFamily="18" charset="0"/>
                                  <a:ea typeface="Cambria Math" panose="02040503050406030204" pitchFamily="18" charset="0"/>
                                </a:rPr>
                                <m:t>)</m:t>
                              </m:r>
                            </m:e>
                          </m:rad>
                        </m:den>
                      </m:f>
                    </m:oMath>
                  </m:oMathPara>
                </a14:m>
                <a:endParaRPr lang="en-CA" dirty="0"/>
              </a:p>
            </p:txBody>
          </p:sp>
        </mc:Choice>
        <mc:Fallback xmlns="">
          <p:sp>
            <p:nvSpPr>
              <p:cNvPr id="4" name="TextBox 3">
                <a:extLst>
                  <a:ext uri="{FF2B5EF4-FFF2-40B4-BE49-F238E27FC236}">
                    <a16:creationId xmlns:a16="http://schemas.microsoft.com/office/drawing/2014/main" id="{025A1923-5760-9353-596A-B21B4E2B056C}"/>
                  </a:ext>
                </a:extLst>
              </p:cNvPr>
              <p:cNvSpPr txBox="1">
                <a:spLocks noRot="1" noChangeAspect="1" noMove="1" noResize="1" noEditPoints="1" noAdjustHandles="1" noChangeArrowheads="1" noChangeShapeType="1" noTextEdit="1"/>
              </p:cNvSpPr>
              <p:nvPr/>
            </p:nvSpPr>
            <p:spPr>
              <a:xfrm>
                <a:off x="7540349" y="984167"/>
                <a:ext cx="4273799" cy="719236"/>
              </a:xfrm>
              <a:prstGeom prst="rect">
                <a:avLst/>
              </a:prstGeom>
              <a:blipFill>
                <a:blip r:embed="rId5"/>
                <a:stretch>
                  <a:fillRect/>
                </a:stretch>
              </a:blipFill>
            </p:spPr>
            <p:txBody>
              <a:bodyPr/>
              <a:lstStyle/>
              <a:p>
                <a:r>
                  <a:rPr lang="en-CA">
                    <a:noFill/>
                  </a:rPr>
                  <a:t> </a:t>
                </a:r>
              </a:p>
            </p:txBody>
          </p:sp>
        </mc:Fallback>
      </mc:AlternateContent>
      <p:sp>
        <p:nvSpPr>
          <p:cNvPr id="5" name="TextBox 4">
            <a:extLst>
              <a:ext uri="{FF2B5EF4-FFF2-40B4-BE49-F238E27FC236}">
                <a16:creationId xmlns:a16="http://schemas.microsoft.com/office/drawing/2014/main" id="{3294AC23-641F-A5DD-BC81-F5504A5559A8}"/>
              </a:ext>
            </a:extLst>
          </p:cNvPr>
          <p:cNvSpPr txBox="1"/>
          <p:nvPr/>
        </p:nvSpPr>
        <p:spPr>
          <a:xfrm>
            <a:off x="10405641" y="6591139"/>
            <a:ext cx="1995101" cy="276999"/>
          </a:xfrm>
          <a:prstGeom prst="rect">
            <a:avLst/>
          </a:prstGeom>
          <a:noFill/>
        </p:spPr>
        <p:txBody>
          <a:bodyPr wrap="square" rtlCol="0">
            <a:spAutoFit/>
          </a:bodyPr>
          <a:lstStyle/>
          <a:p>
            <a:pPr>
              <a:spcAft>
                <a:spcPts val="600"/>
              </a:spcAft>
            </a:pPr>
            <a:r>
              <a:rPr lang="en-CA" sz="1200" dirty="0"/>
              <a:t>H. </a:t>
            </a:r>
            <a:r>
              <a:rPr lang="en-CA" sz="1200" dirty="0" err="1"/>
              <a:t>Bolm</a:t>
            </a:r>
            <a:r>
              <a:rPr lang="en-CA" sz="1200" dirty="0"/>
              <a:t>, H. </a:t>
            </a:r>
            <a:r>
              <a:rPr lang="en-CA" sz="1200" dirty="0" err="1"/>
              <a:t>Bismar</a:t>
            </a:r>
            <a:r>
              <a:rPr lang="en-CA" sz="1200" dirty="0"/>
              <a:t> (2014)</a:t>
            </a:r>
          </a:p>
        </p:txBody>
      </p:sp>
    </p:spTree>
    <p:extLst>
      <p:ext uri="{BB962C8B-B14F-4D97-AF65-F5344CB8AC3E}">
        <p14:creationId xmlns:p14="http://schemas.microsoft.com/office/powerpoint/2010/main" val="32620717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7D3A4C-50EF-C51E-DA13-14BFF5EB1F30}"/>
              </a:ext>
            </a:extLst>
          </p:cNvPr>
          <p:cNvSpPr>
            <a:spLocks noGrp="1"/>
          </p:cNvSpPr>
          <p:nvPr>
            <p:ph type="title"/>
          </p:nvPr>
        </p:nvSpPr>
        <p:spPr>
          <a:xfrm>
            <a:off x="308549" y="-117820"/>
            <a:ext cx="6656016" cy="1556870"/>
          </a:xfrm>
        </p:spPr>
        <p:txBody>
          <a:bodyPr anchor="b">
            <a:normAutofit/>
          </a:bodyPr>
          <a:lstStyle/>
          <a:p>
            <a:r>
              <a:rPr lang="en-CA" sz="4000" dirty="0"/>
              <a:t>Far red emitting Fluorophore’s</a:t>
            </a:r>
          </a:p>
        </p:txBody>
      </p:sp>
      <p:sp>
        <p:nvSpPr>
          <p:cNvPr id="3" name="Content Placeholder 2">
            <a:extLst>
              <a:ext uri="{FF2B5EF4-FFF2-40B4-BE49-F238E27FC236}">
                <a16:creationId xmlns:a16="http://schemas.microsoft.com/office/drawing/2014/main" id="{C834A5AD-888C-D919-5F11-6E13DE492590}"/>
              </a:ext>
            </a:extLst>
          </p:cNvPr>
          <p:cNvSpPr>
            <a:spLocks noGrp="1"/>
          </p:cNvSpPr>
          <p:nvPr>
            <p:ph idx="1"/>
          </p:nvPr>
        </p:nvSpPr>
        <p:spPr>
          <a:xfrm>
            <a:off x="281761" y="1665840"/>
            <a:ext cx="5814239" cy="3461155"/>
          </a:xfrm>
        </p:spPr>
        <p:txBody>
          <a:bodyPr>
            <a:normAutofit/>
          </a:bodyPr>
          <a:lstStyle/>
          <a:p>
            <a:pPr>
              <a:lnSpc>
                <a:spcPct val="200000"/>
              </a:lnSpc>
            </a:pPr>
            <a:r>
              <a:rPr lang="en-CA" sz="2400" dirty="0"/>
              <a:t>mNeptune</a:t>
            </a:r>
          </a:p>
          <a:p>
            <a:pPr>
              <a:lnSpc>
                <a:spcPct val="200000"/>
              </a:lnSpc>
            </a:pPr>
            <a:r>
              <a:rPr lang="en-CA" sz="2400" dirty="0"/>
              <a:t>mNeptune2</a:t>
            </a:r>
          </a:p>
          <a:p>
            <a:pPr>
              <a:lnSpc>
                <a:spcPct val="200000"/>
              </a:lnSpc>
            </a:pPr>
            <a:r>
              <a:rPr lang="en-CA" sz="2400" dirty="0"/>
              <a:t>mCardinal</a:t>
            </a:r>
          </a:p>
          <a:p>
            <a:pPr>
              <a:lnSpc>
                <a:spcPct val="200000"/>
              </a:lnSpc>
            </a:pPr>
            <a:r>
              <a:rPr lang="en-CA" sz="2400" dirty="0"/>
              <a:t>tagRFP657</a:t>
            </a:r>
          </a:p>
        </p:txBody>
      </p:sp>
      <p:pic>
        <p:nvPicPr>
          <p:cNvPr id="6" name="5YT1_camera-spin">
            <a:hlinkClick r:id="" action="ppaction://media"/>
            <a:extLst>
              <a:ext uri="{FF2B5EF4-FFF2-40B4-BE49-F238E27FC236}">
                <a16:creationId xmlns:a16="http://schemas.microsoft.com/office/drawing/2014/main" id="{E90D4AB7-E418-A1D6-A8A3-4BE22331B6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83326" y="1489364"/>
            <a:ext cx="5439132" cy="452807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BD3905C1-6BA8-50C4-5D23-5032D7E885AD}"/>
              </a:ext>
            </a:extLst>
          </p:cNvPr>
          <p:cNvPicPr>
            <a:picLocks noChangeAspect="1"/>
          </p:cNvPicPr>
          <p:nvPr/>
        </p:nvPicPr>
        <p:blipFill rotWithShape="1">
          <a:blip r:embed="rId5">
            <a:extLst>
              <a:ext uri="{28A0092B-C50C-407E-A947-70E740481C1C}">
                <a14:useLocalDpi xmlns:a14="http://schemas.microsoft.com/office/drawing/2010/main" val="0"/>
              </a:ext>
            </a:extLst>
          </a:blip>
          <a:srcRect l="24755" t="5698" r="33741" b="12399"/>
          <a:stretch/>
        </p:blipFill>
        <p:spPr>
          <a:xfrm>
            <a:off x="8083049" y="2143280"/>
            <a:ext cx="3313392" cy="3220246"/>
          </a:xfrm>
          <a:prstGeom prst="rect">
            <a:avLst/>
          </a:prstGeom>
        </p:spPr>
      </p:pic>
      <p:sp>
        <p:nvSpPr>
          <p:cNvPr id="23" name="Rectangle 22">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6DBAC6A-D48C-7E63-6F86-FEB0B7CCA136}"/>
              </a:ext>
            </a:extLst>
          </p:cNvPr>
          <p:cNvSpPr txBox="1"/>
          <p:nvPr/>
        </p:nvSpPr>
        <p:spPr>
          <a:xfrm>
            <a:off x="7473329" y="6017442"/>
            <a:ext cx="1966304" cy="382930"/>
          </a:xfrm>
          <a:prstGeom prst="rect">
            <a:avLst/>
          </a:prstGeom>
          <a:noFill/>
        </p:spPr>
        <p:txBody>
          <a:bodyPr wrap="square" rtlCol="0">
            <a:spAutoFit/>
          </a:bodyPr>
          <a:lstStyle/>
          <a:p>
            <a:r>
              <a:rPr lang="en-CA" dirty="0"/>
              <a:t>mCardinal</a:t>
            </a:r>
          </a:p>
        </p:txBody>
      </p:sp>
      <p:pic>
        <p:nvPicPr>
          <p:cNvPr id="8" name="Picture 7" descr="Chart, scatter chart&#10;&#10;Description automatically generated">
            <a:extLst>
              <a:ext uri="{FF2B5EF4-FFF2-40B4-BE49-F238E27FC236}">
                <a16:creationId xmlns:a16="http://schemas.microsoft.com/office/drawing/2014/main" id="{DB8071F4-9A21-4BE6-483C-7CFD04A91400}"/>
              </a:ext>
            </a:extLst>
          </p:cNvPr>
          <p:cNvPicPr>
            <a:picLocks noChangeAspect="1"/>
          </p:cNvPicPr>
          <p:nvPr/>
        </p:nvPicPr>
        <p:blipFill rotWithShape="1">
          <a:blip r:embed="rId6">
            <a:extLst>
              <a:ext uri="{28A0092B-C50C-407E-A947-70E740481C1C}">
                <a14:useLocalDpi xmlns:a14="http://schemas.microsoft.com/office/drawing/2010/main" val="0"/>
              </a:ext>
            </a:extLst>
          </a:blip>
          <a:srcRect l="12596" t="16241" r="16427" b="32331"/>
          <a:stretch/>
        </p:blipFill>
        <p:spPr>
          <a:xfrm>
            <a:off x="7610833" y="-2939"/>
            <a:ext cx="4487218" cy="2167555"/>
          </a:xfrm>
          <a:prstGeom prst="rect">
            <a:avLst/>
          </a:prstGeom>
        </p:spPr>
      </p:pic>
    </p:spTree>
    <p:extLst>
      <p:ext uri="{BB962C8B-B14F-4D97-AF65-F5344CB8AC3E}">
        <p14:creationId xmlns:p14="http://schemas.microsoft.com/office/powerpoint/2010/main" val="310854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8731BC39-3871-E582-CD2E-C39AD2EEBE0F}"/>
              </a:ext>
            </a:extLst>
          </p:cNvPr>
          <p:cNvSpPr>
            <a:spLocks noGrp="1"/>
          </p:cNvSpPr>
          <p:nvPr>
            <p:ph type="title"/>
          </p:nvPr>
        </p:nvSpPr>
        <p:spPr>
          <a:xfrm>
            <a:off x="804672" y="457200"/>
            <a:ext cx="10579608" cy="1188720"/>
          </a:xfrm>
        </p:spPr>
        <p:txBody>
          <a:bodyPr>
            <a:normAutofit/>
          </a:bodyPr>
          <a:lstStyle/>
          <a:p>
            <a:r>
              <a:rPr lang="en-CA" sz="4000" dirty="0">
                <a:solidFill>
                  <a:schemeClr val="tx2"/>
                </a:solidFill>
              </a:rPr>
              <a:t>Objective’s</a:t>
            </a:r>
          </a:p>
        </p:txBody>
      </p:sp>
      <p:grpSp>
        <p:nvGrpSpPr>
          <p:cNvPr id="13" name="Group 12">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4" name="Freeform: Shape 13">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0" name="Freeform: Shape 19">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093B1436-D112-55DE-D7AB-1D960CACDA44}"/>
              </a:ext>
            </a:extLst>
          </p:cNvPr>
          <p:cNvGraphicFramePr>
            <a:graphicFrameLocks noGrp="1"/>
          </p:cNvGraphicFramePr>
          <p:nvPr>
            <p:ph idx="1"/>
            <p:extLst>
              <p:ext uri="{D42A27DB-BD31-4B8C-83A1-F6EECF244321}">
                <p14:modId xmlns:p14="http://schemas.microsoft.com/office/powerpoint/2010/main" val="2342364783"/>
              </p:ext>
            </p:extLst>
          </p:nvPr>
        </p:nvGraphicFramePr>
        <p:xfrm>
          <a:off x="804671" y="1503218"/>
          <a:ext cx="10978619" cy="460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46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C9201BE-09EF-6D61-20BA-2FAA1DF1B47D}"/>
              </a:ext>
            </a:extLst>
          </p:cNvPr>
          <p:cNvSpPr>
            <a:spLocks noGrp="1"/>
          </p:cNvSpPr>
          <p:nvPr>
            <p:ph type="title"/>
          </p:nvPr>
        </p:nvSpPr>
        <p:spPr>
          <a:xfrm>
            <a:off x="1371597" y="348865"/>
            <a:ext cx="10044023" cy="877729"/>
          </a:xfrm>
        </p:spPr>
        <p:txBody>
          <a:bodyPr anchor="ctr">
            <a:normAutofit/>
          </a:bodyPr>
          <a:lstStyle/>
          <a:p>
            <a:r>
              <a:rPr lang="en-CA" sz="4000">
                <a:solidFill>
                  <a:srgbClr val="FFFFFF"/>
                </a:solidFill>
              </a:rPr>
              <a:t>Methods</a:t>
            </a:r>
          </a:p>
        </p:txBody>
      </p:sp>
      <p:graphicFrame>
        <p:nvGraphicFramePr>
          <p:cNvPr id="35" name="Content Placeholder 17">
            <a:extLst>
              <a:ext uri="{FF2B5EF4-FFF2-40B4-BE49-F238E27FC236}">
                <a16:creationId xmlns:a16="http://schemas.microsoft.com/office/drawing/2014/main" id="{E160A4B0-0E95-52BD-61A6-662F7D7401E0}"/>
              </a:ext>
            </a:extLst>
          </p:cNvPr>
          <p:cNvGraphicFramePr>
            <a:graphicFrameLocks noGrp="1"/>
          </p:cNvGraphicFramePr>
          <p:nvPr>
            <p:ph idx="1"/>
            <p:extLst>
              <p:ext uri="{D42A27DB-BD31-4B8C-83A1-F6EECF244321}">
                <p14:modId xmlns:p14="http://schemas.microsoft.com/office/powerpoint/2010/main" val="199754023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5404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505008-D905-51AD-208C-D0A2F0E8BBEF}"/>
              </a:ext>
            </a:extLst>
          </p:cNvPr>
          <p:cNvSpPr>
            <a:spLocks noGrp="1"/>
          </p:cNvSpPr>
          <p:nvPr>
            <p:ph type="title"/>
          </p:nvPr>
        </p:nvSpPr>
        <p:spPr>
          <a:xfrm>
            <a:off x="341104" y="275988"/>
            <a:ext cx="5754896" cy="1667569"/>
          </a:xfrm>
        </p:spPr>
        <p:txBody>
          <a:bodyPr anchor="b">
            <a:normAutofit/>
          </a:bodyPr>
          <a:lstStyle/>
          <a:p>
            <a:r>
              <a:rPr lang="en-CA" sz="4000" dirty="0"/>
              <a:t>Selection of Fluorophore proteins (FP)</a:t>
            </a:r>
          </a:p>
        </p:txBody>
      </p:sp>
      <p:pic>
        <p:nvPicPr>
          <p:cNvPr id="5" name="Picture 4" descr="Graphical user interface, application, table, Excel&#10;&#10;Description automatically generated">
            <a:extLst>
              <a:ext uri="{FF2B5EF4-FFF2-40B4-BE49-F238E27FC236}">
                <a16:creationId xmlns:a16="http://schemas.microsoft.com/office/drawing/2014/main" id="{DD062980-B479-532B-1BF3-BB1C049C73DB}"/>
              </a:ext>
            </a:extLst>
          </p:cNvPr>
          <p:cNvPicPr>
            <a:picLocks noChangeAspect="1"/>
          </p:cNvPicPr>
          <p:nvPr/>
        </p:nvPicPr>
        <p:blipFill rotWithShape="1">
          <a:blip r:embed="rId2">
            <a:extLst>
              <a:ext uri="{28A0092B-C50C-407E-A947-70E740481C1C}">
                <a14:useLocalDpi xmlns:a14="http://schemas.microsoft.com/office/drawing/2010/main" val="0"/>
              </a:ext>
            </a:extLst>
          </a:blip>
          <a:srcRect l="17969" t="21471" r="28688" b="20607"/>
          <a:stretch/>
        </p:blipFill>
        <p:spPr>
          <a:xfrm>
            <a:off x="5988752" y="876925"/>
            <a:ext cx="5683295" cy="4119259"/>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7AED23-ECBC-A697-31B5-03D3CA143163}"/>
                  </a:ext>
                </a:extLst>
              </p:cNvPr>
              <p:cNvSpPr>
                <a:spLocks noGrp="1"/>
              </p:cNvSpPr>
              <p:nvPr>
                <p:ph idx="1"/>
              </p:nvPr>
            </p:nvSpPr>
            <p:spPr>
              <a:xfrm>
                <a:off x="233856" y="2474646"/>
                <a:ext cx="5754896" cy="3197464"/>
              </a:xfrm>
            </p:spPr>
            <p:txBody>
              <a:bodyPr anchor="t">
                <a:normAutofit/>
              </a:bodyPr>
              <a:lstStyle/>
              <a:p>
                <a:pPr>
                  <a:lnSpc>
                    <a:spcPct val="100000"/>
                  </a:lnSpc>
                </a:pPr>
                <a:r>
                  <a:rPr lang="en-CA" sz="2000" dirty="0"/>
                  <a:t>Need to have low phototoxicity and photobleaching, red shifted emission is more desirable ~650 nm</a:t>
                </a:r>
              </a:p>
              <a:p>
                <a:pPr>
                  <a:lnSpc>
                    <a:spcPct val="100000"/>
                  </a:lnSpc>
                </a:pPr>
                <a:endParaRPr lang="en-CA" sz="2000" dirty="0"/>
              </a:p>
              <a:p>
                <a:pPr>
                  <a:lnSpc>
                    <a:spcPct val="100000"/>
                  </a:lnSpc>
                </a:pPr>
                <a:r>
                  <a:rPr lang="en-CA" sz="2000" dirty="0"/>
                  <a:t>High quantum yield is more desirable </a:t>
                </a:r>
                <a:r>
                  <a:rPr lang="el-GR" sz="2000" dirty="0"/>
                  <a:t>Φ</a:t>
                </a:r>
                <a:r>
                  <a:rPr lang="en-CA" sz="2000" dirty="0"/>
                  <a:t>=1</a:t>
                </a:r>
              </a:p>
              <a:p>
                <a:pPr marL="0" indent="0">
                  <a:lnSpc>
                    <a:spcPct val="100000"/>
                  </a:lnSpc>
                  <a:buNone/>
                </a:pPr>
                <a14:m>
                  <m:oMathPara xmlns:m="http://schemas.openxmlformats.org/officeDocument/2006/math">
                    <m:oMathParaPr>
                      <m:jc m:val="centerGroup"/>
                    </m:oMathParaPr>
                    <m:oMath xmlns:m="http://schemas.openxmlformats.org/officeDocument/2006/math">
                      <m:r>
                        <a:rPr lang="en-CA" sz="2000" i="1" smtClean="0">
                          <a:latin typeface="Cambria Math" panose="02040503050406030204" pitchFamily="18" charset="0"/>
                          <a:ea typeface="Cambria Math" panose="02040503050406030204" pitchFamily="18" charset="0"/>
                        </a:rPr>
                        <m:t>𝜙</m:t>
                      </m:r>
                      <m:r>
                        <a:rPr lang="en-CA" sz="2000" b="0" i="1" smtClean="0">
                          <a:latin typeface="Cambria Math" panose="02040503050406030204" pitchFamily="18" charset="0"/>
                          <a:ea typeface="Cambria Math" panose="02040503050406030204" pitchFamily="18" charset="0"/>
                        </a:rPr>
                        <m:t>=</m:t>
                      </m:r>
                      <m:f>
                        <m:fPr>
                          <m:ctrlPr>
                            <a:rPr lang="en-CA" sz="2000" b="0" i="1" smtClean="0">
                              <a:latin typeface="Cambria Math" panose="02040503050406030204" pitchFamily="18" charset="0"/>
                              <a:ea typeface="Cambria Math" panose="02040503050406030204" pitchFamily="18" charset="0"/>
                            </a:rPr>
                          </m:ctrlPr>
                        </m:fPr>
                        <m:num>
                          <m:sSub>
                            <m:sSubPr>
                              <m:ctrlPr>
                                <a:rPr lang="en-CA" sz="2000" b="0" i="1" smtClean="0">
                                  <a:latin typeface="Cambria Math" panose="02040503050406030204" pitchFamily="18" charset="0"/>
                                  <a:ea typeface="Cambria Math" panose="02040503050406030204" pitchFamily="18" charset="0"/>
                                </a:rPr>
                              </m:ctrlPr>
                            </m:sSubPr>
                            <m:e>
                              <m:r>
                                <a:rPr lang="en-CA" sz="2000" b="0" i="1" smtClean="0">
                                  <a:latin typeface="Cambria Math" panose="02040503050406030204" pitchFamily="18" charset="0"/>
                                  <a:ea typeface="Cambria Math" panose="02040503050406030204" pitchFamily="18" charset="0"/>
                                </a:rPr>
                                <m:t>𝑁</m:t>
                              </m:r>
                            </m:e>
                            <m:sub>
                              <m:r>
                                <a:rPr lang="en-CA" sz="2000" b="0" i="1" smtClean="0">
                                  <a:latin typeface="Cambria Math" panose="02040503050406030204" pitchFamily="18" charset="0"/>
                                  <a:ea typeface="Cambria Math" panose="02040503050406030204" pitchFamily="18" charset="0"/>
                                </a:rPr>
                                <m:t>𝑝h𝑜𝑡𝑜𝑛𝑠</m:t>
                              </m:r>
                              <m:r>
                                <a:rPr lang="en-CA" sz="2000" b="0" i="1" smtClean="0">
                                  <a:latin typeface="Cambria Math" panose="02040503050406030204" pitchFamily="18" charset="0"/>
                                  <a:ea typeface="Cambria Math" panose="02040503050406030204" pitchFamily="18" charset="0"/>
                                </a:rPr>
                                <m:t> </m:t>
                              </m:r>
                              <m:r>
                                <a:rPr lang="en-CA" sz="2000" b="0" i="1" smtClean="0">
                                  <a:latin typeface="Cambria Math" panose="02040503050406030204" pitchFamily="18" charset="0"/>
                                  <a:ea typeface="Cambria Math" panose="02040503050406030204" pitchFamily="18" charset="0"/>
                                </a:rPr>
                                <m:t>𝑒𝑚𝑖𝑡𝑡𝑒𝑑</m:t>
                              </m:r>
                            </m:sub>
                          </m:sSub>
                        </m:num>
                        <m:den>
                          <m:sSub>
                            <m:sSubPr>
                              <m:ctrlPr>
                                <a:rPr lang="en-CA" sz="2000" b="0" i="1" smtClean="0">
                                  <a:latin typeface="Cambria Math" panose="02040503050406030204" pitchFamily="18" charset="0"/>
                                  <a:ea typeface="Cambria Math" panose="02040503050406030204" pitchFamily="18" charset="0"/>
                                </a:rPr>
                              </m:ctrlPr>
                            </m:sSubPr>
                            <m:e>
                              <m:r>
                                <a:rPr lang="en-CA" sz="2000" b="0" i="1" smtClean="0">
                                  <a:latin typeface="Cambria Math" panose="02040503050406030204" pitchFamily="18" charset="0"/>
                                  <a:ea typeface="Cambria Math" panose="02040503050406030204" pitchFamily="18" charset="0"/>
                                </a:rPr>
                                <m:t>𝑁</m:t>
                              </m:r>
                            </m:e>
                            <m:sub>
                              <m:r>
                                <a:rPr lang="en-CA" sz="2000" b="0" i="1" smtClean="0">
                                  <a:latin typeface="Cambria Math" panose="02040503050406030204" pitchFamily="18" charset="0"/>
                                  <a:ea typeface="Cambria Math" panose="02040503050406030204" pitchFamily="18" charset="0"/>
                                </a:rPr>
                                <m:t>𝑝h𝑜𝑡𝑜𝑛𝑠</m:t>
                              </m:r>
                              <m:r>
                                <a:rPr lang="en-CA" sz="2000" b="0" i="1" smtClean="0">
                                  <a:latin typeface="Cambria Math" panose="02040503050406030204" pitchFamily="18" charset="0"/>
                                  <a:ea typeface="Cambria Math" panose="02040503050406030204" pitchFamily="18" charset="0"/>
                                </a:rPr>
                                <m:t> </m:t>
                              </m:r>
                              <m:r>
                                <a:rPr lang="en-CA" sz="2000" b="0" i="1" smtClean="0">
                                  <a:latin typeface="Cambria Math" panose="02040503050406030204" pitchFamily="18" charset="0"/>
                                  <a:ea typeface="Cambria Math" panose="02040503050406030204" pitchFamily="18" charset="0"/>
                                </a:rPr>
                                <m:t>𝑎𝑏𝑠𝑜𝑟𝑏𝑒𝑑</m:t>
                              </m:r>
                            </m:sub>
                          </m:sSub>
                        </m:den>
                      </m:f>
                    </m:oMath>
                  </m:oMathPara>
                </a14:m>
                <a:endParaRPr lang="en-CA" sz="2000" dirty="0"/>
              </a:p>
              <a:p>
                <a:pPr>
                  <a:lnSpc>
                    <a:spcPct val="100000"/>
                  </a:lnSpc>
                </a:pPr>
                <a:endParaRPr lang="en-CA" sz="2000" dirty="0"/>
              </a:p>
            </p:txBody>
          </p:sp>
        </mc:Choice>
        <mc:Fallback xmlns="">
          <p:sp>
            <p:nvSpPr>
              <p:cNvPr id="3" name="Content Placeholder 2">
                <a:extLst>
                  <a:ext uri="{FF2B5EF4-FFF2-40B4-BE49-F238E27FC236}">
                    <a16:creationId xmlns:a16="http://schemas.microsoft.com/office/drawing/2014/main" id="{A87AED23-ECBC-A697-31B5-03D3CA143163}"/>
                  </a:ext>
                </a:extLst>
              </p:cNvPr>
              <p:cNvSpPr>
                <a:spLocks noGrp="1" noRot="1" noChangeAspect="1" noMove="1" noResize="1" noEditPoints="1" noAdjustHandles="1" noChangeArrowheads="1" noChangeShapeType="1" noTextEdit="1"/>
              </p:cNvSpPr>
              <p:nvPr>
                <p:ph idx="1"/>
              </p:nvPr>
            </p:nvSpPr>
            <p:spPr>
              <a:xfrm>
                <a:off x="233856" y="2474646"/>
                <a:ext cx="5754896" cy="3197464"/>
              </a:xfrm>
              <a:blipFill>
                <a:blip r:embed="rId3"/>
                <a:stretch>
                  <a:fillRect l="-953" t="-1145"/>
                </a:stretch>
              </a:blipFill>
            </p:spPr>
            <p:txBody>
              <a:bodyPr/>
              <a:lstStyle/>
              <a:p>
                <a:r>
                  <a:rPr lang="en-CA">
                    <a:noFill/>
                  </a:rPr>
                  <a:t> </a:t>
                </a:r>
              </a:p>
            </p:txBody>
          </p:sp>
        </mc:Fallback>
      </mc:AlternateContent>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946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3F58C9-90A7-AA84-AD47-8D7D848253A5}"/>
              </a:ext>
            </a:extLst>
          </p:cNvPr>
          <p:cNvSpPr>
            <a:spLocks noGrp="1"/>
          </p:cNvSpPr>
          <p:nvPr>
            <p:ph type="title"/>
          </p:nvPr>
        </p:nvSpPr>
        <p:spPr>
          <a:xfrm>
            <a:off x="1149716" y="499397"/>
            <a:ext cx="5929422" cy="1640180"/>
          </a:xfrm>
        </p:spPr>
        <p:txBody>
          <a:bodyPr vert="horz" lIns="91440" tIns="45720" rIns="91440" bIns="45720" rtlCol="0" anchor="b">
            <a:normAutofit/>
          </a:bodyPr>
          <a:lstStyle/>
          <a:p>
            <a:r>
              <a:rPr lang="en-US" sz="4000" kern="1200" dirty="0">
                <a:solidFill>
                  <a:schemeClr val="tx1"/>
                </a:solidFill>
                <a:latin typeface="+mj-lt"/>
                <a:ea typeface="+mj-ea"/>
                <a:cs typeface="+mj-cs"/>
              </a:rPr>
              <a:t>Lifeact &amp; Actin chromobody</a:t>
            </a:r>
          </a:p>
        </p:txBody>
      </p:sp>
      <p:sp>
        <p:nvSpPr>
          <p:cNvPr id="6" name="Content Placeholder 5">
            <a:extLst>
              <a:ext uri="{FF2B5EF4-FFF2-40B4-BE49-F238E27FC236}">
                <a16:creationId xmlns:a16="http://schemas.microsoft.com/office/drawing/2014/main" id="{7C8F917A-6058-AB1C-B121-0A9F21206077}"/>
              </a:ext>
            </a:extLst>
          </p:cNvPr>
          <p:cNvSpPr>
            <a:spLocks noGrp="1"/>
          </p:cNvSpPr>
          <p:nvPr>
            <p:ph sz="half" idx="2"/>
          </p:nvPr>
        </p:nvSpPr>
        <p:spPr>
          <a:xfrm>
            <a:off x="1149717" y="2423821"/>
            <a:ext cx="5929422" cy="3519780"/>
          </a:xfrm>
        </p:spPr>
        <p:txBody>
          <a:bodyPr vert="horz" lIns="91440" tIns="45720" rIns="91440" bIns="45720" rtlCol="0">
            <a:normAutofit lnSpcReduction="10000"/>
          </a:bodyPr>
          <a:lstStyle/>
          <a:p>
            <a:pPr>
              <a:buFont typeface="Wingdings" panose="05000000000000000000" pitchFamily="2" charset="2"/>
              <a:buChar char="§"/>
            </a:pPr>
            <a:r>
              <a:rPr lang="en-US" sz="2000" dirty="0"/>
              <a:t>Lifeact is a short actin binding peptide that binds to Filamentous actin (F-actin) hydrophobic binding pocket</a:t>
            </a:r>
          </a:p>
          <a:p>
            <a:pPr>
              <a:buFont typeface="Wingdings" panose="05000000000000000000" pitchFamily="2" charset="2"/>
              <a:buChar char="§"/>
            </a:pPr>
            <a:endParaRPr lang="en-US" sz="2000" dirty="0"/>
          </a:p>
          <a:p>
            <a:pPr>
              <a:buFont typeface="Wingdings" panose="05000000000000000000" pitchFamily="2" charset="2"/>
              <a:buChar char="§"/>
            </a:pPr>
            <a:r>
              <a:rPr lang="en-US" sz="2000" dirty="0"/>
              <a:t>Actin Chromobody is an actin nanobody that has a F-actin specificity domain.</a:t>
            </a:r>
          </a:p>
          <a:p>
            <a:pPr>
              <a:buFont typeface="Wingdings" panose="05000000000000000000" pitchFamily="2" charset="2"/>
              <a:buChar char="§"/>
            </a:pPr>
            <a:endParaRPr lang="en-US" sz="2000" dirty="0"/>
          </a:p>
          <a:p>
            <a:pPr>
              <a:buFont typeface="Wingdings" panose="05000000000000000000" pitchFamily="2" charset="2"/>
              <a:buChar char="§"/>
            </a:pPr>
            <a:r>
              <a:rPr lang="en-US" sz="2000" dirty="0"/>
              <a:t>Phalloidin is golden standard for labeling actin as it has a high affinity, downsides are low cell permeability and once bound, actin becomes fixed and cell morphological change can't be observed</a:t>
            </a:r>
          </a:p>
        </p:txBody>
      </p:sp>
      <p:pic>
        <p:nvPicPr>
          <p:cNvPr id="5" name="Content Placeholder 4" descr="Diagram&#10;&#10;Description automatically generated with low confidence">
            <a:extLst>
              <a:ext uri="{FF2B5EF4-FFF2-40B4-BE49-F238E27FC236}">
                <a16:creationId xmlns:a16="http://schemas.microsoft.com/office/drawing/2014/main" id="{09801F0F-F353-A696-6F8E-D5993173F9A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1543" t="1345" r="62052" b="-5614"/>
          <a:stretch/>
        </p:blipFill>
        <p:spPr>
          <a:xfrm>
            <a:off x="7745506" y="959152"/>
            <a:ext cx="3765176" cy="4832120"/>
          </a:xfrm>
          <a:prstGeom prst="rect">
            <a:avLst/>
          </a:prstGeom>
        </p:spPr>
      </p:pic>
      <p:sp>
        <p:nvSpPr>
          <p:cNvPr id="13" name="Rectangle 12">
            <a:extLst>
              <a:ext uri="{FF2B5EF4-FFF2-40B4-BE49-F238E27FC236}">
                <a16:creationId xmlns:a16="http://schemas.microsoft.com/office/drawing/2014/main" id="{61707E60-CEC9-4661-AA82-69242EB4B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6116"/>
            <a:ext cx="12191998" cy="461774"/>
          </a:xfrm>
          <a:prstGeom prst="rect">
            <a:avLst/>
          </a:prstGeom>
          <a:gradFill>
            <a:gsLst>
              <a:gs pos="0">
                <a:srgbClr val="000000"/>
              </a:gs>
              <a:gs pos="100000">
                <a:schemeClr val="accent1">
                  <a:lumMod val="7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F035CD8-AE30-4146-96F2-036B0CE5E4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300" y="6406115"/>
            <a:ext cx="4076698" cy="464399"/>
          </a:xfrm>
          <a:prstGeom prst="rect">
            <a:avLst/>
          </a:prstGeom>
          <a:gradFill>
            <a:gsLst>
              <a:gs pos="19000">
                <a:srgbClr val="000000">
                  <a:alpha val="46000"/>
                </a:srgbClr>
              </a:gs>
              <a:gs pos="99000">
                <a:schemeClr val="accent1"/>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53A7C2-0B52-942B-37F4-C5712763D37F}"/>
              </a:ext>
            </a:extLst>
          </p:cNvPr>
          <p:cNvSpPr txBox="1"/>
          <p:nvPr/>
        </p:nvSpPr>
        <p:spPr>
          <a:xfrm>
            <a:off x="10350639" y="6129116"/>
            <a:ext cx="1995101" cy="276999"/>
          </a:xfrm>
          <a:prstGeom prst="rect">
            <a:avLst/>
          </a:prstGeom>
          <a:noFill/>
        </p:spPr>
        <p:txBody>
          <a:bodyPr wrap="square" rtlCol="0">
            <a:spAutoFit/>
          </a:bodyPr>
          <a:lstStyle/>
          <a:p>
            <a:pPr>
              <a:spcAft>
                <a:spcPts val="600"/>
              </a:spcAft>
            </a:pPr>
            <a:r>
              <a:rPr lang="en-CA" sz="1200" dirty="0"/>
              <a:t>M. Melak, et al (2017)</a:t>
            </a:r>
          </a:p>
        </p:txBody>
      </p:sp>
    </p:spTree>
    <p:extLst>
      <p:ext uri="{BB962C8B-B14F-4D97-AF65-F5344CB8AC3E}">
        <p14:creationId xmlns:p14="http://schemas.microsoft.com/office/powerpoint/2010/main" val="2041571430"/>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505046"/>
      </a:dk2>
      <a:lt2>
        <a:srgbClr val="EEECE1"/>
      </a:lt2>
      <a:accent1>
        <a:srgbClr val="BF0000"/>
      </a:accent1>
      <a:accent2>
        <a:srgbClr val="FF0000"/>
      </a:accent2>
      <a:accent3>
        <a:srgbClr val="8F0000"/>
      </a:accent3>
      <a:accent4>
        <a:srgbClr val="FE3F3F"/>
      </a:accent4>
      <a:accent5>
        <a:srgbClr val="FF0000"/>
      </a:accent5>
      <a:accent6>
        <a:srgbClr val="FF0000"/>
      </a:accent6>
      <a:hlink>
        <a:srgbClr val="FF0000"/>
      </a:hlink>
      <a:folHlink>
        <a:srgbClr val="666699"/>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Theme3</Template>
  <TotalTime>0</TotalTime>
  <Words>1176</Words>
  <Application>Microsoft Office PowerPoint</Application>
  <PresentationFormat>Widescreen</PresentationFormat>
  <Paragraphs>103</Paragraphs>
  <Slides>21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Cambria Math</vt:lpstr>
      <vt:lpstr>Times New Roman</vt:lpstr>
      <vt:lpstr>Wingdings</vt:lpstr>
      <vt:lpstr>Office Theme</vt:lpstr>
      <vt:lpstr>In vivo mouse and live cell STED microscopy of neuronal actin plasticity using far-red emitting fluorescent proteins</vt:lpstr>
      <vt:lpstr>Background</vt:lpstr>
      <vt:lpstr>Dendritic Spines and Why They Matter</vt:lpstr>
      <vt:lpstr>STED</vt:lpstr>
      <vt:lpstr>Far red emitting Fluorophore’s</vt:lpstr>
      <vt:lpstr>Objective’s</vt:lpstr>
      <vt:lpstr>Methods</vt:lpstr>
      <vt:lpstr>Selection of Fluorophore proteins (FP)</vt:lpstr>
      <vt:lpstr>Lifeact &amp; Actin chromobody</vt:lpstr>
      <vt:lpstr>Labeling of Dendritic Spines</vt:lpstr>
      <vt:lpstr>STED Microscopy of Live Cells and In vivo </vt:lpstr>
      <vt:lpstr>Results and Conclusion</vt:lpstr>
      <vt:lpstr>Suitability of mNeptune2 and actin binding</vt:lpstr>
      <vt:lpstr>In vivo imaging of dendritic spines</vt:lpstr>
      <vt:lpstr>Labeling Density </vt:lpstr>
      <vt:lpstr>Over expression of actin binding proteins</vt:lpstr>
      <vt:lpstr>Overexpression of FP</vt:lpstr>
      <vt:lpstr>Discussion/ Future directions </vt:lpstr>
      <vt:lpstr>Summary</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vivo mouse and live cell STED microscopy of neuronal actin plasticity using far-red emitting fluorescent proteins</dc:title>
  <dc:creator>liam kerr</dc:creator>
  <cp:lastModifiedBy>liam kerr</cp:lastModifiedBy>
  <cp:revision>27</cp:revision>
  <dcterms:created xsi:type="dcterms:W3CDTF">2023-03-08T19:44:49Z</dcterms:created>
  <dcterms:modified xsi:type="dcterms:W3CDTF">2023-03-13T16:37:39Z</dcterms:modified>
</cp:coreProperties>
</file>